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53"/>
  </p:notesMasterIdLst>
  <p:sldIdLst>
    <p:sldId id="370" r:id="rId2"/>
    <p:sldId id="440" r:id="rId3"/>
    <p:sldId id="371" r:id="rId4"/>
    <p:sldId id="372" r:id="rId5"/>
    <p:sldId id="373" r:id="rId6"/>
    <p:sldId id="374" r:id="rId7"/>
    <p:sldId id="375" r:id="rId8"/>
    <p:sldId id="376" r:id="rId9"/>
    <p:sldId id="381" r:id="rId10"/>
    <p:sldId id="382" r:id="rId11"/>
    <p:sldId id="383" r:id="rId12"/>
    <p:sldId id="386" r:id="rId13"/>
    <p:sldId id="387" r:id="rId14"/>
    <p:sldId id="441" r:id="rId15"/>
    <p:sldId id="442" r:id="rId16"/>
    <p:sldId id="443" r:id="rId17"/>
    <p:sldId id="390" r:id="rId18"/>
    <p:sldId id="391" r:id="rId19"/>
    <p:sldId id="392" r:id="rId20"/>
    <p:sldId id="396" r:id="rId21"/>
    <p:sldId id="397" r:id="rId22"/>
    <p:sldId id="398" r:id="rId23"/>
    <p:sldId id="399" r:id="rId24"/>
    <p:sldId id="401" r:id="rId25"/>
    <p:sldId id="402" r:id="rId26"/>
    <p:sldId id="404" r:id="rId27"/>
    <p:sldId id="434" r:id="rId28"/>
    <p:sldId id="406" r:id="rId29"/>
    <p:sldId id="435" r:id="rId30"/>
    <p:sldId id="436" r:id="rId31"/>
    <p:sldId id="437" r:id="rId32"/>
    <p:sldId id="420" r:id="rId33"/>
    <p:sldId id="421" r:id="rId34"/>
    <p:sldId id="410" r:id="rId35"/>
    <p:sldId id="411" r:id="rId36"/>
    <p:sldId id="444" r:id="rId37"/>
    <p:sldId id="445" r:id="rId38"/>
    <p:sldId id="446" r:id="rId39"/>
    <p:sldId id="422" r:id="rId40"/>
    <p:sldId id="423" r:id="rId41"/>
    <p:sldId id="424" r:id="rId42"/>
    <p:sldId id="426" r:id="rId43"/>
    <p:sldId id="430" r:id="rId44"/>
    <p:sldId id="431" r:id="rId45"/>
    <p:sldId id="432" r:id="rId46"/>
    <p:sldId id="447" r:id="rId47"/>
    <p:sldId id="448" r:id="rId48"/>
    <p:sldId id="449" r:id="rId49"/>
    <p:sldId id="450" r:id="rId50"/>
    <p:sldId id="451" r:id="rId51"/>
    <p:sldId id="452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F3E1A9"/>
    <a:srgbClr val="CC0099"/>
    <a:srgbClr val="F1DD9B"/>
    <a:srgbClr val="F0D990"/>
    <a:srgbClr val="FFFF99"/>
    <a:srgbClr val="FF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6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C365697-706E-47CF-9EF5-29649D5F17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9E792E-1ADA-46F8-BA0C-0E2C4E0DDAEA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ja-JP" smtClean="0"/>
              <a:t>Manipulation: Handling, operation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Strategy= Policy or approach – our approach will be to do evaluation using experts or usability labs</a:t>
            </a:r>
          </a:p>
          <a:p>
            <a:r>
              <a:rPr lang="en-US" smtClean="0"/>
              <a:t>Plan= preparation – who will do it, how much time it will take, how much cost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4ED00A-0E48-472D-A0BA-927AE235576E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Chapter 1 - Players in the Systems Game</a:t>
            </a:r>
            <a:endParaRPr lang="en-US" sz="3100" smtClean="0"/>
          </a:p>
        </p:txBody>
      </p:sp>
      <p:sp>
        <p:nvSpPr>
          <p:cNvPr id="40963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785D05-CAF0-419E-A967-A0902003E6B0}" type="slidenum">
              <a:rPr lang="en-US" smtClean="0"/>
              <a:pPr/>
              <a:t>51</a:t>
            </a:fld>
            <a:endParaRPr lang="en-US" smtClean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0563"/>
            <a:ext cx="4554538" cy="3417887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1813"/>
            <a:ext cx="5026025" cy="4116387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756" tIns="44878" rIns="89756" bIns="44878"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161466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hidden">
          <a:xfrm>
            <a:off x="0" y="0"/>
            <a:ext cx="3505200" cy="68580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2400">
              <a:latin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hidden">
          <a:xfrm>
            <a:off x="1716088" y="1690688"/>
            <a:ext cx="7427912" cy="25336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2400">
              <a:latin typeface="Times New Roman" pitchFamily="18" charset="0"/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0" y="1066800"/>
            <a:ext cx="2867025" cy="3157538"/>
            <a:chOff x="0" y="672"/>
            <a:chExt cx="1806" cy="1989"/>
          </a:xfrm>
        </p:grpSpPr>
        <p:sp>
          <p:nvSpPr>
            <p:cNvPr id="7" name="Rectangle 6"/>
            <p:cNvSpPr>
              <a:spLocks noChangeArrowheads="1"/>
            </p:cNvSpPr>
            <p:nvPr userDrawn="1"/>
          </p:nvSpPr>
          <p:spPr bwMode="auto">
            <a:xfrm>
              <a:off x="361" y="2257"/>
              <a:ext cx="363" cy="40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>
              <a:off x="1081" y="1065"/>
              <a:ext cx="362" cy="40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1437" y="672"/>
              <a:ext cx="369" cy="40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719" y="2257"/>
              <a:ext cx="368" cy="40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 userDrawn="1"/>
          </p:nvSpPr>
          <p:spPr bwMode="auto">
            <a:xfrm>
              <a:off x="1437" y="1065"/>
              <a:ext cx="369" cy="40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719" y="1464"/>
              <a:ext cx="368" cy="39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 userDrawn="1"/>
          </p:nvSpPr>
          <p:spPr bwMode="auto">
            <a:xfrm>
              <a:off x="0" y="1464"/>
              <a:ext cx="367" cy="39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 userDrawn="1"/>
          </p:nvSpPr>
          <p:spPr bwMode="auto">
            <a:xfrm>
              <a:off x="1081" y="1464"/>
              <a:ext cx="362" cy="3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 userDrawn="1"/>
          </p:nvSpPr>
          <p:spPr bwMode="auto">
            <a:xfrm>
              <a:off x="361" y="1857"/>
              <a:ext cx="363" cy="40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 userDrawn="1"/>
          </p:nvSpPr>
          <p:spPr bwMode="auto">
            <a:xfrm>
              <a:off x="719" y="1857"/>
              <a:ext cx="368" cy="40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</p:grpSp>
      <p:sp>
        <p:nvSpPr>
          <p:cNvPr id="7579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  <a:noFill/>
        </p:spPr>
        <p:txBody>
          <a:bodyPr/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579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Rectangle 1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34200" y="63246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DC53B-5DBF-4E75-A0CA-9AF380466D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25F44-56A0-49DC-AB74-014F363757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0"/>
            <a:ext cx="21145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1912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6D269-4B9A-4778-80A4-983351DC7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219200"/>
            <a:ext cx="41148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219200"/>
            <a:ext cx="41148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717B-009A-44ED-9FBF-17056B8DE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67512-6C4C-42DD-B6FC-153BC69D6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B1D79-07A5-42CB-8FB5-9ED0FCFE8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148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219200"/>
            <a:ext cx="41148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36125-410E-4C6B-B4AD-F06DE5E92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0360C-BB91-4726-8442-92B55B5BB6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9A629-519E-4D10-9CDE-41EE23C316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62B58-D1A1-4BAB-A987-A30C31E65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AD392-271D-45B4-849A-17D833FDD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1EA5E-115E-428B-A0C1-9BAC7564D4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770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6719B46-27D8-47C7-A144-616103E1C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0"/>
            <a:ext cx="8382000" cy="1066800"/>
          </a:xfrm>
          <a:prstGeom prst="rect">
            <a:avLst/>
          </a:prstGeom>
          <a:solidFill>
            <a:schemeClr val="bg2">
              <a:alpha val="67058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19200"/>
            <a:ext cx="8382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29" name="Group 40"/>
          <p:cNvGrpSpPr>
            <a:grpSpLocks/>
          </p:cNvGrpSpPr>
          <p:nvPr userDrawn="1"/>
        </p:nvGrpSpPr>
        <p:grpSpPr bwMode="auto">
          <a:xfrm>
            <a:off x="0" y="0"/>
            <a:ext cx="365125" cy="1066800"/>
            <a:chOff x="0" y="0"/>
            <a:chExt cx="230" cy="720"/>
          </a:xfrm>
        </p:grpSpPr>
        <p:sp>
          <p:nvSpPr>
            <p:cNvPr id="74771" name="Rectangle 19"/>
            <p:cNvSpPr>
              <a:spLocks noChangeArrowheads="1"/>
            </p:cNvSpPr>
            <p:nvPr userDrawn="1"/>
          </p:nvSpPr>
          <p:spPr bwMode="auto">
            <a:xfrm>
              <a:off x="0" y="574"/>
              <a:ext cx="57" cy="14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772" name="Rectangle 20"/>
            <p:cNvSpPr>
              <a:spLocks noChangeArrowheads="1"/>
            </p:cNvSpPr>
            <p:nvPr userDrawn="1"/>
          </p:nvSpPr>
          <p:spPr bwMode="auto">
            <a:xfrm>
              <a:off x="114" y="143"/>
              <a:ext cx="58" cy="15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773" name="Rectangle 21"/>
            <p:cNvSpPr>
              <a:spLocks noChangeArrowheads="1"/>
            </p:cNvSpPr>
            <p:nvPr userDrawn="1"/>
          </p:nvSpPr>
          <p:spPr bwMode="auto">
            <a:xfrm>
              <a:off x="171" y="0"/>
              <a:ext cx="59" cy="14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775" name="Rectangle 23"/>
            <p:cNvSpPr>
              <a:spLocks noChangeArrowheads="1"/>
            </p:cNvSpPr>
            <p:nvPr userDrawn="1"/>
          </p:nvSpPr>
          <p:spPr bwMode="auto">
            <a:xfrm>
              <a:off x="171" y="143"/>
              <a:ext cx="59" cy="15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776" name="Rectangle 24"/>
            <p:cNvSpPr>
              <a:spLocks noChangeArrowheads="1"/>
            </p:cNvSpPr>
            <p:nvPr userDrawn="1"/>
          </p:nvSpPr>
          <p:spPr bwMode="auto">
            <a:xfrm>
              <a:off x="57" y="287"/>
              <a:ext cx="58" cy="14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778" name="Rectangle 26"/>
            <p:cNvSpPr>
              <a:spLocks noChangeArrowheads="1"/>
            </p:cNvSpPr>
            <p:nvPr userDrawn="1"/>
          </p:nvSpPr>
          <p:spPr bwMode="auto">
            <a:xfrm>
              <a:off x="114" y="287"/>
              <a:ext cx="58" cy="14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779" name="Rectangle 27"/>
            <p:cNvSpPr>
              <a:spLocks noChangeArrowheads="1"/>
            </p:cNvSpPr>
            <p:nvPr userDrawn="1"/>
          </p:nvSpPr>
          <p:spPr bwMode="auto">
            <a:xfrm>
              <a:off x="0" y="429"/>
              <a:ext cx="57" cy="14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780" name="Rectangle 28"/>
            <p:cNvSpPr>
              <a:spLocks noChangeArrowheads="1"/>
            </p:cNvSpPr>
            <p:nvPr userDrawn="1"/>
          </p:nvSpPr>
          <p:spPr bwMode="auto">
            <a:xfrm>
              <a:off x="57" y="429"/>
              <a:ext cx="58" cy="14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</p:grp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8778875" y="0"/>
            <a:ext cx="365125" cy="1066800"/>
            <a:chOff x="0" y="0"/>
            <a:chExt cx="230" cy="720"/>
          </a:xfrm>
        </p:grpSpPr>
        <p:sp>
          <p:nvSpPr>
            <p:cNvPr id="74804" name="Rectangle 52"/>
            <p:cNvSpPr>
              <a:spLocks noChangeArrowheads="1"/>
            </p:cNvSpPr>
            <p:nvPr userDrawn="1"/>
          </p:nvSpPr>
          <p:spPr bwMode="auto">
            <a:xfrm>
              <a:off x="0" y="574"/>
              <a:ext cx="57" cy="14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805" name="Rectangle 53"/>
            <p:cNvSpPr>
              <a:spLocks noChangeArrowheads="1"/>
            </p:cNvSpPr>
            <p:nvPr userDrawn="1"/>
          </p:nvSpPr>
          <p:spPr bwMode="auto">
            <a:xfrm>
              <a:off x="114" y="143"/>
              <a:ext cx="58" cy="15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806" name="Rectangle 54"/>
            <p:cNvSpPr>
              <a:spLocks noChangeArrowheads="1"/>
            </p:cNvSpPr>
            <p:nvPr userDrawn="1"/>
          </p:nvSpPr>
          <p:spPr bwMode="auto">
            <a:xfrm>
              <a:off x="171" y="0"/>
              <a:ext cx="59" cy="14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807" name="Rectangle 55"/>
            <p:cNvSpPr>
              <a:spLocks noChangeArrowheads="1"/>
            </p:cNvSpPr>
            <p:nvPr userDrawn="1"/>
          </p:nvSpPr>
          <p:spPr bwMode="auto">
            <a:xfrm>
              <a:off x="171" y="143"/>
              <a:ext cx="59" cy="15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808" name="Rectangle 56"/>
            <p:cNvSpPr>
              <a:spLocks noChangeArrowheads="1"/>
            </p:cNvSpPr>
            <p:nvPr userDrawn="1"/>
          </p:nvSpPr>
          <p:spPr bwMode="auto">
            <a:xfrm>
              <a:off x="57" y="287"/>
              <a:ext cx="58" cy="14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809" name="Rectangle 57"/>
            <p:cNvSpPr>
              <a:spLocks noChangeArrowheads="1"/>
            </p:cNvSpPr>
            <p:nvPr userDrawn="1"/>
          </p:nvSpPr>
          <p:spPr bwMode="auto">
            <a:xfrm>
              <a:off x="114" y="287"/>
              <a:ext cx="58" cy="14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810" name="Rectangle 58"/>
            <p:cNvSpPr>
              <a:spLocks noChangeArrowheads="1"/>
            </p:cNvSpPr>
            <p:nvPr userDrawn="1"/>
          </p:nvSpPr>
          <p:spPr bwMode="auto">
            <a:xfrm>
              <a:off x="0" y="429"/>
              <a:ext cx="57" cy="14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811" name="Rectangle 59"/>
            <p:cNvSpPr>
              <a:spLocks noChangeArrowheads="1"/>
            </p:cNvSpPr>
            <p:nvPr userDrawn="1"/>
          </p:nvSpPr>
          <p:spPr bwMode="auto">
            <a:xfrm>
              <a:off x="57" y="429"/>
              <a:ext cx="58" cy="14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3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E55FE0C-8770-4BF8-BE2A-503E6FE08CD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Revision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419600"/>
            <a:ext cx="8153400" cy="1752600"/>
          </a:xfrm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SWE 312 – Designing the User-Interface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4D0E967-09A1-4DA1-B52E-1C73B0253AD7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solidFill>
                  <a:schemeClr val="tx1"/>
                </a:solidFill>
                <a:ea typeface="MS PGothic" pitchFamily="34" charset="-128"/>
              </a:rPr>
              <a:t>Guidelines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868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400" smtClean="0">
                <a:ea typeface="MS PGothic" pitchFamily="34" charset="-128"/>
              </a:rPr>
              <a:t>Guidelines are based on experience</a:t>
            </a:r>
          </a:p>
          <a:p>
            <a:pPr lvl="1" indent="-220663" eaLnBrk="1" hangingPunct="1">
              <a:lnSpc>
                <a:spcPct val="90000"/>
              </a:lnSpc>
            </a:pPr>
            <a:r>
              <a:rPr lang="en-US" altLang="ja-JP" sz="2000" smtClean="0">
                <a:ea typeface="MS PGothic" pitchFamily="34" charset="-128"/>
              </a:rPr>
              <a:t>Record best practices derived from practical experience or empirical studies with appropriate examples and counterexamples </a:t>
            </a:r>
            <a:r>
              <a:rPr lang="en-US" altLang="ja-JP" sz="2000" smtClean="0">
                <a:solidFill>
                  <a:schemeClr val="bg2"/>
                </a:solidFill>
                <a:ea typeface="MS PGothic" pitchFamily="34" charset="-128"/>
              </a:rPr>
              <a:t>(an example or fact that is inconsistent with a hypothesis)</a:t>
            </a:r>
            <a:r>
              <a:rPr lang="en-US" altLang="ja-JP" sz="2000" smtClean="0">
                <a:ea typeface="MS PGothic" pitchFamily="34" charset="-128"/>
              </a:rPr>
              <a:t>, work of graphics designers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400" smtClean="0">
                <a:ea typeface="MS PGothic" pitchFamily="34" charset="-128"/>
              </a:rPr>
              <a:t>Promote consistency among multiple designers in terminology, appearance, and action sequences</a:t>
            </a:r>
          </a:p>
          <a:p>
            <a:pPr lvl="1" indent="-220663" eaLnBrk="1" hangingPunct="1">
              <a:lnSpc>
                <a:spcPct val="90000"/>
              </a:lnSpc>
            </a:pPr>
            <a:r>
              <a:rPr lang="en-US" altLang="ja-JP" sz="2000" smtClean="0">
                <a:ea typeface="MS PGothic" pitchFamily="34" charset="-128"/>
              </a:rPr>
              <a:t>Apple and Microsoft guidelines for desktop applications</a:t>
            </a:r>
          </a:p>
          <a:p>
            <a:pPr lvl="1" indent="-220663" eaLnBrk="1" hangingPunct="1">
              <a:lnSpc>
                <a:spcPct val="90000"/>
              </a:lnSpc>
            </a:pPr>
            <a:r>
              <a:rPr lang="en-US" altLang="ja-JP" sz="2000" smtClean="0">
                <a:ea typeface="MS PGothic" pitchFamily="34" charset="-128"/>
              </a:rPr>
              <a:t>Guidelines for the web and mobile devices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>
                <a:ea typeface="MS PGothic" pitchFamily="34" charset="-128"/>
              </a:rPr>
              <a:t>Navigating the interface</a:t>
            </a:r>
          </a:p>
          <a:p>
            <a:endParaRPr lang="en-US" smtClean="0">
              <a:ea typeface="MS PGothic" pitchFamily="34" charset="-128"/>
            </a:endParaRPr>
          </a:p>
          <a:p>
            <a:r>
              <a:rPr lang="en-US" smtClean="0"/>
              <a:t>Organizing the display</a:t>
            </a:r>
          </a:p>
          <a:p>
            <a:endParaRPr lang="en-US" smtClean="0"/>
          </a:p>
          <a:p>
            <a:r>
              <a:rPr lang="en-US" altLang="ja-JP" smtClean="0">
                <a:ea typeface="MS PGothic" pitchFamily="34" charset="-128"/>
              </a:rPr>
              <a:t>Getting the user’s attention</a:t>
            </a:r>
          </a:p>
          <a:p>
            <a:endParaRPr lang="en-US" smtClean="0">
              <a:ea typeface="MS PGothic" pitchFamily="34" charset="-128"/>
            </a:endParaRPr>
          </a:p>
          <a:p>
            <a:r>
              <a:rPr lang="en-US" smtClean="0"/>
              <a:t>Facilitating data entry</a:t>
            </a:r>
          </a:p>
        </p:txBody>
      </p:sp>
      <p:sp>
        <p:nvSpPr>
          <p:cNvPr id="1331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EE43D32E-7AC8-4311-A396-B2E8EFB83EA7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3316" name="Rectangle 7"/>
          <p:cNvSpPr>
            <a:spLocks noChangeArrowheads="1"/>
          </p:cNvSpPr>
          <p:nvPr/>
        </p:nvSpPr>
        <p:spPr bwMode="auto">
          <a:xfrm>
            <a:off x="533400" y="304800"/>
            <a:ext cx="56737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Some UI design guidelines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7DD6ECC-9862-4C09-B500-8E481035478E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solidFill>
                  <a:schemeClr val="tx1"/>
                </a:solidFill>
                <a:ea typeface="MS PGothic" pitchFamily="34" charset="-128"/>
              </a:rPr>
              <a:t>Organizing the display</a:t>
            </a:r>
          </a:p>
        </p:txBody>
      </p:sp>
      <p:pic>
        <p:nvPicPr>
          <p:cNvPr id="14340" name="Picture 4" descr="STO09F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981075"/>
            <a:ext cx="5154613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03829C5-8D2D-4753-99AA-D1EFA6941C66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solidFill>
                  <a:schemeClr val="tx1"/>
                </a:solidFill>
                <a:ea typeface="MS PGothic" pitchFamily="34" charset="-128"/>
              </a:rPr>
              <a:t>Principles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3820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mtClean="0">
                <a:ea typeface="MS PGothic" pitchFamily="34" charset="-128"/>
              </a:rPr>
              <a:t>While guidelines are narrowly focused, principles tend to be more fundamental, widely applicable, and enduring than guidelines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mtClean="0">
                <a:ea typeface="MS PGothic" pitchFamily="34" charset="-128"/>
              </a:rPr>
              <a:t>Fundamental principles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mtClean="0">
                <a:ea typeface="MS PGothic" pitchFamily="34" charset="-128"/>
              </a:rPr>
              <a:t>Determine user’s skill levels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mtClean="0">
                <a:ea typeface="MS PGothic" pitchFamily="34" charset="-128"/>
              </a:rPr>
              <a:t>Identify the tasks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mtClean="0">
                <a:ea typeface="MS PGothic" pitchFamily="34" charset="-128"/>
              </a:rPr>
              <a:t>Five primary interaction styles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mtClean="0">
                <a:ea typeface="MS PGothic" pitchFamily="34" charset="-128"/>
              </a:rPr>
              <a:t>Eight golden rules of interface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mtClean="0">
                <a:ea typeface="MS PGothic" pitchFamily="34" charset="-128"/>
              </a:rPr>
              <a:t>Prevent errors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Simplicity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Structure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Consistency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Tolerance</a:t>
            </a:r>
            <a:endParaRPr lang="en-US" altLang="ja-JP" smtClean="0">
              <a:ea typeface="MS PGothic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0034EE0-678E-4594-BF47-01A741E37465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solidFill>
                  <a:schemeClr val="tx1"/>
                </a:solidFill>
                <a:ea typeface="MS PGothic" pitchFamily="34" charset="-128"/>
              </a:rPr>
              <a:t>Choose an interaction style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19200"/>
            <a:ext cx="8305800" cy="56388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en-US" altLang="ja-JP" sz="2000" smtClean="0">
                <a:ea typeface="MS PGothic" pitchFamily="34" charset="-128"/>
              </a:rPr>
              <a:t>Direct Manipulation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altLang="ja-JP" sz="1800" smtClean="0">
                <a:ea typeface="MS PGothic" pitchFamily="34" charset="-128"/>
              </a:rPr>
              <a:t>When a clever designer can create a visual representation of the world, the users’ tasks can be simplified, e.g. d</a:t>
            </a:r>
            <a:r>
              <a:rPr lang="en-US" sz="1800" smtClean="0"/>
              <a:t>ragging a file to a trash can is a familiar example of direct manipulation </a:t>
            </a:r>
            <a:endParaRPr lang="en-US" altLang="ja-JP" sz="1800" smtClean="0">
              <a:ea typeface="MS PGothic" pitchFamily="34" charset="-128"/>
            </a:endParaRPr>
          </a:p>
          <a:p>
            <a:pPr marL="609600" indent="-609600" eaLnBrk="1" hangingPunct="1">
              <a:lnSpc>
                <a:spcPct val="80000"/>
              </a:lnSpc>
            </a:pPr>
            <a:r>
              <a:rPr lang="en-US" altLang="ja-JP" sz="2000" smtClean="0">
                <a:ea typeface="MS PGothic" pitchFamily="34" charset="-128"/>
              </a:rPr>
              <a:t>Menu selection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altLang="ja-JP" sz="1800" smtClean="0">
                <a:ea typeface="MS PGothic" pitchFamily="34" charset="-128"/>
              </a:rPr>
              <a:t>Users read a list of items, select the one most appropriate to their tasks and observe the effect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altLang="ja-JP" sz="1800" smtClean="0">
                <a:ea typeface="MS PGothic" pitchFamily="34" charset="-128"/>
              </a:rPr>
              <a:t>Appropriate for novice and intermittent users 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altLang="ja-JP" sz="2000" smtClean="0">
                <a:ea typeface="MS PGothic" pitchFamily="34" charset="-128"/>
              </a:rPr>
              <a:t>Form fillin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altLang="ja-JP" sz="1800" smtClean="0">
                <a:ea typeface="MS PGothic" pitchFamily="34" charset="-128"/>
              </a:rPr>
              <a:t>Users must understand the fields labels, know the permissible values and the data entry methods and be capable of responding to error messages. 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altLang="ja-JP" sz="2000" smtClean="0">
                <a:ea typeface="MS PGothic" pitchFamily="34" charset="-128"/>
              </a:rPr>
              <a:t>Command language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altLang="ja-JP" sz="1800" smtClean="0">
                <a:ea typeface="MS PGothic" pitchFamily="34" charset="-128"/>
              </a:rPr>
              <a:t>User learn the syntax and can perform tasks rapidly. Error messages and online assistance are hard to provide. Suitable for experienced computer programmers.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en-US" altLang="ja-JP" sz="2000" smtClean="0">
                <a:ea typeface="MS PGothic" pitchFamily="34" charset="-128"/>
              </a:rPr>
              <a:t>Natural language</a:t>
            </a:r>
          </a:p>
          <a:p>
            <a:pPr marL="990600" lvl="1" indent="-533400" eaLnBrk="1" hangingPunct="1">
              <a:lnSpc>
                <a:spcPct val="80000"/>
              </a:lnSpc>
            </a:pPr>
            <a:r>
              <a:rPr lang="en-US" altLang="ja-JP" sz="1800" smtClean="0">
                <a:ea typeface="MS PGothic" pitchFamily="34" charset="-128"/>
              </a:rPr>
              <a:t>Natural language interaction usually provides little context for issuing the next command, requires clarification dialog and may be slower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35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3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3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5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5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B8ABB2A3-A98C-463D-9823-0F7A529648B8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alpha val="67058"/>
            </a:schemeClr>
          </a:solidFill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Consistency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FF"/>
                </a:solidFill>
              </a:rPr>
              <a:t>Consistency</a:t>
            </a:r>
            <a:r>
              <a:rPr lang="en-US" smtClean="0"/>
              <a:t> is a design principle that emphasizes the importance of uniformity</a:t>
            </a:r>
            <a:r>
              <a:rPr lang="en-US" smtClean="0">
                <a:solidFill>
                  <a:srgbClr val="0000FF"/>
                </a:solidFill>
              </a:rPr>
              <a:t> in appearance, placement, and behavior</a:t>
            </a:r>
            <a:r>
              <a:rPr lang="en-US" smtClean="0"/>
              <a:t> within the UI to make a system easy to learn and remember. </a:t>
            </a:r>
          </a:p>
          <a:p>
            <a:pPr eaLnBrk="1" hangingPunct="1"/>
            <a:r>
              <a:rPr lang="en-US" smtClean="0"/>
              <a:t>Users develop a mental model of the UI and then use the model to predict how subsequent screens will appear and how the UI will behave. </a:t>
            </a:r>
          </a:p>
          <a:p>
            <a:pPr eaLnBrk="1" hangingPunct="1"/>
            <a:r>
              <a:rPr lang="en-US" smtClean="0"/>
              <a:t>One way to ensure consistency is through </a:t>
            </a:r>
            <a:r>
              <a:rPr lang="en-US" smtClean="0">
                <a:solidFill>
                  <a:srgbClr val="0000FF"/>
                </a:solidFill>
              </a:rPr>
              <a:t>reuse</a:t>
            </a:r>
            <a:r>
              <a:rPr lang="en-US" smtClean="0"/>
              <a:t>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2BFE4DEB-9CF9-4741-A527-63A7E8D12D60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alpha val="67058"/>
            </a:schemeClr>
          </a:solidFill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Example: Microsoft office suite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Similar look and feel, and the arrangement and labels of most of the menu items are similar.</a:t>
            </a:r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1825" y="2663825"/>
            <a:ext cx="650875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1825" y="3743325"/>
            <a:ext cx="6480175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1825" y="4967288"/>
            <a:ext cx="6480175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8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9BEFE3D-CF80-4355-86D6-7040E9B32539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Chapter 3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24200" y="4343400"/>
            <a:ext cx="5867400" cy="1752600"/>
          </a:xfrm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Managing Design Processes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67F9CF4-D8C4-4178-B339-EAD025CE095C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Outline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 (usability engineering)</a:t>
            </a:r>
          </a:p>
          <a:p>
            <a:pPr eaLnBrk="1" hangingPunct="1"/>
            <a:r>
              <a:rPr lang="en-US" smtClean="0"/>
              <a:t>Four pillars of design</a:t>
            </a:r>
          </a:p>
          <a:p>
            <a:pPr eaLnBrk="1" hangingPunct="1"/>
            <a:r>
              <a:rPr lang="en-US" smtClean="0"/>
              <a:t>Development methodologies</a:t>
            </a:r>
          </a:p>
          <a:p>
            <a:pPr eaLnBrk="1" hangingPunct="1"/>
            <a:r>
              <a:rPr lang="en-US" smtClean="0"/>
              <a:t>Ethnographic observation</a:t>
            </a:r>
          </a:p>
          <a:p>
            <a:pPr eaLnBrk="1" hangingPunct="1"/>
            <a:r>
              <a:rPr lang="en-US" smtClean="0"/>
              <a:t>Participatory design</a:t>
            </a:r>
          </a:p>
          <a:p>
            <a:pPr eaLnBrk="1" hangingPunct="1"/>
            <a:r>
              <a:rPr lang="en-US" smtClean="0"/>
              <a:t>Scenario development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7315200" cy="493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3-</a:t>
            </a:r>
            <a:fld id="{F95D821F-469D-4760-8488-2288BB608AE6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The Four Pillars of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EBC1E7E-0791-4DBA-91BE-BD433C458CA5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solidFill>
                  <a:schemeClr val="tx1"/>
                </a:solidFill>
                <a:ea typeface="MS PGothic" pitchFamily="34" charset="-128"/>
              </a:rPr>
              <a:t>Grading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altLang="ja-JP" b="1" dirty="0" smtClean="0">
              <a:ea typeface="MS PGothic" pitchFamily="34" charset="-128"/>
            </a:endParaRPr>
          </a:p>
          <a:p>
            <a:r>
              <a:rPr lang="en-US" dirty="0" smtClean="0"/>
              <a:t>Attendance		</a:t>
            </a:r>
            <a:r>
              <a:rPr lang="en-US" dirty="0" smtClean="0"/>
              <a:t>1%</a:t>
            </a:r>
            <a:endParaRPr lang="en-US" dirty="0" smtClean="0"/>
          </a:p>
          <a:p>
            <a:r>
              <a:rPr lang="en-US" dirty="0" smtClean="0"/>
              <a:t>Peer evaluation	2%</a:t>
            </a:r>
          </a:p>
          <a:p>
            <a:r>
              <a:rPr lang="en-US" dirty="0" smtClean="0"/>
              <a:t>2 </a:t>
            </a:r>
            <a:r>
              <a:rPr lang="en-US" dirty="0" smtClean="0"/>
              <a:t>Assignments		15%		</a:t>
            </a:r>
          </a:p>
          <a:p>
            <a:r>
              <a:rPr lang="en-GB" dirty="0" smtClean="0"/>
              <a:t>Quiz			3%</a:t>
            </a:r>
            <a:endParaRPr lang="en-US" dirty="0" smtClean="0"/>
          </a:p>
          <a:p>
            <a:r>
              <a:rPr lang="en-US" dirty="0" smtClean="0"/>
              <a:t>One </a:t>
            </a:r>
            <a:r>
              <a:rPr lang="en-GB" dirty="0" smtClean="0"/>
              <a:t>Project		20%</a:t>
            </a:r>
            <a:endParaRPr lang="en-US" dirty="0" smtClean="0"/>
          </a:p>
          <a:p>
            <a:r>
              <a:rPr lang="en-GB" dirty="0" smtClean="0"/>
              <a:t>Mid Term Exam	29% </a:t>
            </a:r>
            <a:r>
              <a:rPr lang="en-GB" sz="2000" dirty="0" smtClean="0"/>
              <a:t>(Week 7 or 8) </a:t>
            </a:r>
            <a:endParaRPr lang="en-US" sz="2000" dirty="0" smtClean="0"/>
          </a:p>
          <a:p>
            <a:r>
              <a:rPr lang="en-GB" dirty="0" smtClean="0"/>
              <a:t>Final Exam		30% (as per schedule)</a:t>
            </a:r>
            <a:endParaRPr lang="en-US" dirty="0" smtClean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8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C1A24E3-4DF1-4F67-8E5A-3DCFC27D4FCE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Chapter 4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343400"/>
            <a:ext cx="6096000" cy="1752600"/>
          </a:xfrm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Evaluating Interface Designs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7FFED78-3BEB-43BE-838C-09716E10CC9D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solidFill>
                  <a:schemeClr val="tx1"/>
                </a:solidFill>
                <a:ea typeface="MS PGothic" pitchFamily="34" charset="-128"/>
              </a:rPr>
              <a:t>Agenda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smtClean="0"/>
              <a:t>To understand the usability evaluation process.</a:t>
            </a:r>
          </a:p>
          <a:p>
            <a:r>
              <a:rPr lang="en-US" sz="2400" smtClean="0"/>
              <a:t>To understand how to create an evaluation strategy.</a:t>
            </a:r>
          </a:p>
          <a:p>
            <a:r>
              <a:rPr lang="en-US" sz="2400" smtClean="0"/>
              <a:t>To understand how to create an evaluation plan.</a:t>
            </a:r>
          </a:p>
          <a:p>
            <a:pPr eaLnBrk="1" hangingPunct="1"/>
            <a:r>
              <a:rPr lang="en-US" altLang="ja-JP" sz="2400" smtClean="0">
                <a:ea typeface="MS PGothic" pitchFamily="34" charset="-128"/>
              </a:rPr>
              <a:t>Experts reviews</a:t>
            </a:r>
          </a:p>
          <a:p>
            <a:pPr eaLnBrk="1" hangingPunct="1"/>
            <a:r>
              <a:rPr lang="en-US" altLang="ja-JP" sz="2400" smtClean="0">
                <a:ea typeface="MS PGothic" pitchFamily="34" charset="-128"/>
              </a:rPr>
              <a:t>Usability Testing Laboratories</a:t>
            </a:r>
          </a:p>
          <a:p>
            <a:pPr eaLnBrk="1" hangingPunct="1"/>
            <a:r>
              <a:rPr lang="en-US" altLang="ja-JP" sz="2400" smtClean="0">
                <a:ea typeface="MS PGothic" pitchFamily="34" charset="-128"/>
              </a:rPr>
              <a:t>Survey Instruments</a:t>
            </a:r>
          </a:p>
          <a:p>
            <a:pPr eaLnBrk="1" hangingPunct="1"/>
            <a:r>
              <a:rPr lang="en-US" altLang="ja-JP" sz="2400" smtClean="0">
                <a:ea typeface="MS PGothic" pitchFamily="34" charset="-128"/>
              </a:rPr>
              <a:t>Acceptance test</a:t>
            </a:r>
          </a:p>
          <a:p>
            <a:pPr eaLnBrk="1" hangingPunct="1"/>
            <a:r>
              <a:rPr lang="en-US" altLang="ja-JP" sz="2400" smtClean="0">
                <a:ea typeface="MS PGothic" pitchFamily="34" charset="-128"/>
              </a:rPr>
              <a:t>Evaluation During Active Use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06F884A3-77AE-409C-805D-57FC42F3B4F2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alpha val="67058"/>
            </a:schemeClr>
          </a:solidFill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Process of usability evaluation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219200"/>
            <a:ext cx="8355012" cy="509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12E06268-ACC9-417F-BCC5-F4427D00800A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alpha val="67058"/>
            </a:schemeClr>
          </a:solidFill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Evaluation strategy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What</a:t>
            </a:r>
            <a:r>
              <a:rPr lang="en-US" smtClean="0"/>
              <a:t> is the purpose of the evaluation? Are there any specific concerns or questions that you want to ask the participant about? Are there any usability requirements to explore? </a:t>
            </a:r>
          </a:p>
          <a:p>
            <a:r>
              <a:rPr lang="en-US" smtClean="0">
                <a:solidFill>
                  <a:srgbClr val="0000FF"/>
                </a:solidFill>
              </a:rPr>
              <a:t>What</a:t>
            </a:r>
            <a:r>
              <a:rPr lang="en-US" smtClean="0"/>
              <a:t> data do you need to collect? </a:t>
            </a:r>
          </a:p>
          <a:p>
            <a:r>
              <a:rPr lang="en-US" smtClean="0">
                <a:solidFill>
                  <a:srgbClr val="0000FF"/>
                </a:solidFill>
              </a:rPr>
              <a:t>What</a:t>
            </a:r>
            <a:r>
              <a:rPr lang="en-US" smtClean="0"/>
              <a:t> product, system, or prototype are you testing? </a:t>
            </a:r>
          </a:p>
          <a:p>
            <a:r>
              <a:rPr lang="en-US" smtClean="0">
                <a:solidFill>
                  <a:srgbClr val="0000FF"/>
                </a:solidFill>
              </a:rPr>
              <a:t>What</a:t>
            </a:r>
            <a:r>
              <a:rPr lang="en-US" smtClean="0"/>
              <a:t> constraints do you have? 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8F9CBEAC-5BE7-478E-996D-4C0BD5D6355E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alpha val="67058"/>
            </a:schemeClr>
          </a:solidFill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Evaluation plan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Choosing your users (Who?)</a:t>
            </a:r>
          </a:p>
          <a:p>
            <a:endParaRPr lang="en-US" smtClean="0"/>
          </a:p>
          <a:p>
            <a:r>
              <a:rPr lang="en-US" smtClean="0"/>
              <a:t>Creating a timetable (When?)</a:t>
            </a:r>
          </a:p>
          <a:p>
            <a:endParaRPr lang="en-US" smtClean="0"/>
          </a:p>
          <a:p>
            <a:r>
              <a:rPr lang="en-US" smtClean="0"/>
              <a:t>Preparing task descriptions (What?)</a:t>
            </a:r>
          </a:p>
          <a:p>
            <a:endParaRPr lang="en-US" smtClean="0"/>
          </a:p>
          <a:p>
            <a:r>
              <a:rPr lang="en-US" smtClean="0"/>
              <a:t>Deciding where to do the evaluation (Where?)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6D0A0AC-A16D-4993-8643-AF79E1C17018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► </a:t>
            </a:r>
            <a:r>
              <a:rPr lang="en-US" altLang="ja-JP" smtClean="0">
                <a:solidFill>
                  <a:schemeClr val="tx1"/>
                </a:solidFill>
                <a:ea typeface="MS PGothic" pitchFamily="34" charset="-128"/>
              </a:rPr>
              <a:t>Expert Reviews</a:t>
            </a:r>
            <a:endParaRPr lang="en-US" smtClean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There are a variety of expert review methods to chose from: </a:t>
            </a:r>
          </a:p>
          <a:p>
            <a:pPr lvl="1" eaLnBrk="1" hangingPunct="1"/>
            <a:r>
              <a:rPr lang="en-US" altLang="ja-JP" smtClean="0">
                <a:ea typeface="MS PGothic" pitchFamily="34" charset="-128"/>
              </a:rPr>
              <a:t>Heuristic evaluation </a:t>
            </a:r>
          </a:p>
          <a:p>
            <a:pPr lvl="1" eaLnBrk="1" hangingPunct="1"/>
            <a:r>
              <a:rPr lang="en-US" altLang="ja-JP" smtClean="0">
                <a:ea typeface="MS PGothic" pitchFamily="34" charset="-128"/>
              </a:rPr>
              <a:t>Guidelines review </a:t>
            </a:r>
          </a:p>
          <a:p>
            <a:pPr lvl="1" eaLnBrk="1" hangingPunct="1"/>
            <a:r>
              <a:rPr lang="en-US" altLang="ja-JP" smtClean="0">
                <a:ea typeface="MS PGothic" pitchFamily="34" charset="-128"/>
              </a:rPr>
              <a:t>Consistency inspection </a:t>
            </a:r>
          </a:p>
          <a:p>
            <a:pPr lvl="1" eaLnBrk="1" hangingPunct="1"/>
            <a:r>
              <a:rPr lang="en-US" altLang="ja-JP" smtClean="0">
                <a:ea typeface="MS PGothic" pitchFamily="34" charset="-128"/>
              </a:rPr>
              <a:t>Cognitive walkthrough </a:t>
            </a:r>
          </a:p>
          <a:p>
            <a:pPr lvl="1" eaLnBrk="1" hangingPunct="1"/>
            <a:r>
              <a:rPr lang="en-US" altLang="ja-JP" smtClean="0">
                <a:ea typeface="MS PGothic" pitchFamily="34" charset="-128"/>
              </a:rPr>
              <a:t>Formal usability inspection </a:t>
            </a:r>
            <a:endParaRPr lang="en-US" smtClean="0"/>
          </a:p>
        </p:txBody>
      </p:sp>
      <p:pic>
        <p:nvPicPr>
          <p:cNvPr id="27653" name="Picture 4" descr="j03963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438400"/>
            <a:ext cx="322421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8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A51B8DC-1307-4E4A-8128-C7580D2B84F6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Task and User Analysis</a:t>
            </a:r>
          </a:p>
        </p:txBody>
      </p:sp>
      <p:sp>
        <p:nvSpPr>
          <p:cNvPr id="29700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		Dr Mahmood Niazi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alpha val="67058"/>
            </a:schemeClr>
          </a:solidFill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Goals, tasks, and actions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</a:t>
            </a:r>
            <a:r>
              <a:rPr lang="en-US" smtClean="0">
                <a:solidFill>
                  <a:srgbClr val="0000FF"/>
                </a:solidFill>
              </a:rPr>
              <a:t>goal</a:t>
            </a:r>
            <a:r>
              <a:rPr lang="en-US" smtClean="0"/>
              <a:t> is an end result to be achieved.</a:t>
            </a:r>
          </a:p>
          <a:p>
            <a:endParaRPr lang="en-US" smtClean="0"/>
          </a:p>
          <a:p>
            <a:r>
              <a:rPr lang="en-US" smtClean="0"/>
              <a:t>A </a:t>
            </a:r>
            <a:r>
              <a:rPr lang="en-US" smtClean="0">
                <a:solidFill>
                  <a:srgbClr val="0000FF"/>
                </a:solidFill>
              </a:rPr>
              <a:t>task</a:t>
            </a:r>
            <a:r>
              <a:rPr lang="en-US" smtClean="0"/>
              <a:t> is a structured set of related activities that are undertaken in some sequence.</a:t>
            </a:r>
          </a:p>
          <a:p>
            <a:endParaRPr lang="en-US" smtClean="0"/>
          </a:p>
          <a:p>
            <a:r>
              <a:rPr lang="en-US" smtClean="0"/>
              <a:t>An </a:t>
            </a:r>
            <a:r>
              <a:rPr lang="en-US" smtClean="0">
                <a:solidFill>
                  <a:srgbClr val="0000FF"/>
                </a:solidFill>
              </a:rPr>
              <a:t>action</a:t>
            </a:r>
            <a:r>
              <a:rPr lang="en-US" smtClean="0"/>
              <a:t> is an individual operation or step that needs to be undertaken as part of the task.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Relationship between goals, tasks, and actions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382000" cy="49530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3174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79248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7"/>
          <p:cNvSpPr>
            <a:spLocks noChangeArrowheads="1"/>
          </p:cNvSpPr>
          <p:nvPr/>
        </p:nvSpPr>
        <p:spPr bwMode="auto">
          <a:xfrm>
            <a:off x="685800" y="5907088"/>
            <a:ext cx="7772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Some task are decomposable into subtasks before the action level is reached.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8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FBD0B9F-56B7-4E55-A2B6-163EF02C11B7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Chapter 5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419600"/>
            <a:ext cx="8153400" cy="1752600"/>
          </a:xfrm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Direct Manipulation and other interaction styles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771296A-2A7E-44D7-8EB3-76F0339C90A5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smtClean="0">
                <a:solidFill>
                  <a:schemeClr val="tx1"/>
                </a:solidFill>
              </a:rPr>
              <a:t>Course Objectives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/>
              <a:t>The course objectives are to:</a:t>
            </a:r>
          </a:p>
          <a:p>
            <a:pPr>
              <a:defRPr/>
            </a:pPr>
            <a:r>
              <a:rPr lang="en-US" dirty="0" smtClean="0"/>
              <a:t>Introduce fundamental concepts of design, implementation, and evaluation of user interface.</a:t>
            </a:r>
          </a:p>
          <a:p>
            <a:pPr>
              <a:defRPr/>
            </a:pPr>
            <a:r>
              <a:rPr lang="en-US" dirty="0" smtClean="0"/>
              <a:t>Expose students to the state of the art user interface designs.</a:t>
            </a:r>
          </a:p>
          <a:p>
            <a:pPr marL="830263" lvl="1" eaLnBrk="1" hangingPunct="1">
              <a:defRPr/>
            </a:pPr>
            <a:endParaRPr lang="en-GB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F10B4C4C-8BB2-4C28-B0DF-2106CD8DE44E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 understand five primary interaction styles: command line, menu selection, form-ﬁll, direct manipulation, and anthropomorphic. </a:t>
            </a:r>
          </a:p>
          <a:p>
            <a:pPr eaLnBrk="1" hangingPunct="1"/>
            <a:r>
              <a:rPr lang="en-US" smtClean="0"/>
              <a:t>To provide guidelines for designing interaction styles.</a:t>
            </a:r>
          </a:p>
          <a:p>
            <a:pPr eaLnBrk="1" hangingPunct="1"/>
            <a:r>
              <a:rPr lang="en-US" smtClean="0"/>
              <a:t>To understand the advantages and disadvantages of interaction styles.</a:t>
            </a:r>
          </a:p>
          <a:p>
            <a:pPr eaLnBrk="1" hangingPunct="1"/>
            <a:r>
              <a:rPr lang="en-US" smtClean="0"/>
              <a:t>To understand the relation between task characteristics and interaction styles.</a:t>
            </a:r>
          </a:p>
          <a:p>
            <a:pPr lvl="1" eaLnBrk="1" hangingPunct="1"/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3F29CBF0-1D82-4531-AC22-EC361D1281C1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Interaction styles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1800" smtClean="0"/>
              <a:t>Interaction styles are different ways a user can communicate with a computer system and a computer system can communicate with a user. 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An interaction style is a collection of UI controls and their associated behavior. 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The interaction style provides both the look (appearance) and feel (behavior) of the UI components, indicating the way a user will communicate with the system. 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  <a:p>
            <a:pPr eaLnBrk="1" hangingPunct="1">
              <a:lnSpc>
                <a:spcPct val="90000"/>
              </a:lnSpc>
            </a:pPr>
            <a:r>
              <a:rPr lang="en-US" sz="1800" smtClean="0"/>
              <a:t>Five primary interaction styles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600" smtClean="0"/>
              <a:t>Command line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600" smtClean="0"/>
              <a:t>Menu selection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600" smtClean="0"/>
              <a:t>Form-ﬁll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600" smtClean="0"/>
              <a:t>Direct manipulation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600" smtClean="0"/>
              <a:t>Anthropomorphic (natural language)</a:t>
            </a:r>
          </a:p>
          <a:p>
            <a:pPr eaLnBrk="1" hangingPunct="1">
              <a:lnSpc>
                <a:spcPct val="90000"/>
              </a:lnSpc>
            </a:pPr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8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1F64F06-DB89-4732-AB20-C31F4DFEB507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Chapter 6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343400"/>
            <a:ext cx="8153400" cy="1752600"/>
          </a:xfrm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Menu Selection, Form Fillin, and Dialog Boxes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292D508-BF09-4B17-BDC9-D9EEA53B8BBE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Outline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</a:t>
            </a:r>
          </a:p>
          <a:p>
            <a:pPr eaLnBrk="1" hangingPunct="1"/>
            <a:r>
              <a:rPr lang="en-US" smtClean="0"/>
              <a:t>Task-related menu organization</a:t>
            </a:r>
          </a:p>
          <a:p>
            <a:pPr eaLnBrk="1" hangingPunct="1"/>
            <a:r>
              <a:rPr lang="en-US" smtClean="0"/>
              <a:t>Single menus</a:t>
            </a:r>
          </a:p>
          <a:p>
            <a:pPr eaLnBrk="1" hangingPunct="1"/>
            <a:r>
              <a:rPr lang="en-US" smtClean="0"/>
              <a:t>Combinations of multiple menus</a:t>
            </a:r>
          </a:p>
          <a:p>
            <a:pPr eaLnBrk="1" hangingPunct="1"/>
            <a:r>
              <a:rPr lang="en-US" smtClean="0"/>
              <a:t>Content organization</a:t>
            </a:r>
          </a:p>
          <a:p>
            <a:pPr eaLnBrk="1" hangingPunct="1"/>
            <a:r>
              <a:rPr lang="en-US" smtClean="0"/>
              <a:t>Fast movement through menus</a:t>
            </a:r>
          </a:p>
          <a:p>
            <a:pPr eaLnBrk="1" hangingPunct="1"/>
            <a:r>
              <a:rPr lang="en-US" smtClean="0"/>
              <a:t>Data entry with menus</a:t>
            </a:r>
          </a:p>
          <a:p>
            <a:pPr eaLnBrk="1" hangingPunct="1"/>
            <a:r>
              <a:rPr lang="en-US" smtClean="0"/>
              <a:t>Audio menus and menus for small display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8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D7164BE-EBF9-4A5B-9C64-70E01C4DC715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Proper Screen-Based Controls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343400"/>
            <a:ext cx="7239000" cy="1752600"/>
          </a:xfrm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Dr Mahmood Niazi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DA23AC5-76E7-4925-AB79-34B80A640F74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solidFill>
                  <a:schemeClr val="tx1"/>
                </a:solidFill>
                <a:ea typeface="MS PGothic" pitchFamily="34" charset="-128"/>
              </a:rPr>
              <a:t>Topics 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Elements of the interface, including a brief overview of interface elements such as windows, menus, fields, and LOV’s </a:t>
            </a:r>
          </a:p>
          <a:p>
            <a:pPr eaLnBrk="1" hangingPunct="1"/>
            <a:r>
              <a:rPr lang="en-US" smtClean="0"/>
              <a:t>To understand how to use different interaction elements effectively.</a:t>
            </a:r>
          </a:p>
          <a:p>
            <a:pPr lvl="1" eaLnBrk="1" hangingPunct="1"/>
            <a:r>
              <a:rPr lang="en-US" sz="1800" smtClean="0"/>
              <a:t>Text</a:t>
            </a:r>
          </a:p>
          <a:p>
            <a:pPr lvl="1" eaLnBrk="1" hangingPunct="1"/>
            <a:r>
              <a:rPr lang="en-US" sz="1800" smtClean="0"/>
              <a:t>Color</a:t>
            </a:r>
          </a:p>
          <a:p>
            <a:pPr lvl="1" eaLnBrk="1" hangingPunct="1"/>
            <a:r>
              <a:rPr lang="en-US" sz="1800" smtClean="0"/>
              <a:t>Images</a:t>
            </a:r>
          </a:p>
          <a:p>
            <a:pPr lvl="1" eaLnBrk="1" hangingPunct="1"/>
            <a:r>
              <a:rPr lang="en-US" sz="1800" smtClean="0"/>
              <a:t>Moving images</a:t>
            </a:r>
          </a:p>
          <a:p>
            <a:pPr lvl="1" eaLnBrk="1" hangingPunct="1"/>
            <a:r>
              <a:rPr lang="en-US" sz="1800" smtClean="0"/>
              <a:t>Sound</a:t>
            </a:r>
          </a:p>
          <a:p>
            <a:pPr eaLnBrk="1" hangingPunct="1"/>
            <a:endParaRPr lang="en-US" altLang="ja-JP" smtClean="0">
              <a:ea typeface="MS PGothic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8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386667F-8747-48E9-8A4C-243538F74D46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Prototyping</a:t>
            </a:r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		Dr Mahmood Niazi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1DE40FC1-36EB-4203-9F63-5B4478FC30BC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 understand the purposes of prototyping.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To understand the difference between low and high fidelity prototypes.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To understand the advantages and disadvantages of low and high fidelity prototypes.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572D33CE-78B7-4080-BCCF-C4C31B9C8F58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Prototype fidelity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Low-fidelity prototypes</a:t>
            </a:r>
          </a:p>
          <a:p>
            <a:pPr lvl="1" eaLnBrk="1" hangingPunct="1"/>
            <a:r>
              <a:rPr lang="en-US" smtClean="0"/>
              <a:t>Omits details</a:t>
            </a:r>
          </a:p>
          <a:p>
            <a:pPr lvl="1" eaLnBrk="1" hangingPunct="1"/>
            <a:r>
              <a:rPr lang="en-US" smtClean="0"/>
              <a:t>Based on paper prototypes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High-fidelity prototypes</a:t>
            </a:r>
          </a:p>
          <a:p>
            <a:pPr lvl="1" eaLnBrk="1" hangingPunct="1"/>
            <a:r>
              <a:rPr lang="en-US" smtClean="0"/>
              <a:t>More like finished product</a:t>
            </a:r>
          </a:p>
          <a:p>
            <a:pPr lvl="1" eaLnBrk="1" hangingPunct="1"/>
            <a:r>
              <a:rPr lang="en-US" smtClean="0"/>
              <a:t>Based on software prototypes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9323395-EC6D-4398-8E52-A5B43D7E9AB1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39939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838200"/>
            <a:ext cx="7772400" cy="2743200"/>
          </a:xfrm>
        </p:spPr>
        <p:txBody>
          <a:bodyPr/>
          <a:lstStyle/>
          <a:p>
            <a:pPr algn="ctr" eaLnBrk="1" hangingPunct="1"/>
            <a:r>
              <a:rPr lang="en-US" sz="3800" smtClean="0"/>
              <a:t>Chapter 9</a:t>
            </a:r>
            <a:br>
              <a:rPr lang="en-US" sz="3800" smtClean="0"/>
            </a:br>
            <a:r>
              <a:rPr lang="en-US" sz="3800" smtClean="0"/>
              <a:t/>
            </a:r>
            <a:br>
              <a:rPr lang="en-US" sz="3800" smtClean="0"/>
            </a:br>
            <a:r>
              <a:rPr lang="en-US" sz="3800" smtClean="0"/>
              <a:t>Collaboration and Social Media Participation</a:t>
            </a:r>
          </a:p>
        </p:txBody>
      </p:sp>
      <p:sp>
        <p:nvSpPr>
          <p:cNvPr id="39940" name="Subtitle 2"/>
          <p:cNvSpPr>
            <a:spLocks noGrp="1"/>
          </p:cNvSpPr>
          <p:nvPr>
            <p:ph type="subTitle" idx="4294967295"/>
          </p:nvPr>
        </p:nvSpPr>
        <p:spPr>
          <a:xfrm>
            <a:off x="982663" y="4176713"/>
            <a:ext cx="7112000" cy="18891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sz="2600" smtClean="0"/>
              <a:t>Dr. Mahmood Niazi</a:t>
            </a:r>
          </a:p>
        </p:txBody>
      </p:sp>
      <p:sp>
        <p:nvSpPr>
          <p:cNvPr id="4100" name="Date Placeholder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SWE 312 - 01 (091)</a:t>
            </a:r>
          </a:p>
        </p:txBody>
      </p:sp>
      <p:sp>
        <p:nvSpPr>
          <p:cNvPr id="4101" name="Footer Placeholder 4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Collaboration</a:t>
            </a:r>
          </a:p>
        </p:txBody>
      </p:sp>
      <p:sp>
        <p:nvSpPr>
          <p:cNvPr id="4102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8C9DF78A-1028-40D2-8B6E-4186C8B5FCBA}" type="slidenum">
              <a:rPr lang="ar-SA" sz="1200">
                <a:solidFill>
                  <a:schemeClr val="bg1"/>
                </a:solidFill>
                <a:cs typeface="+mn-cs"/>
              </a:rPr>
              <a:pPr algn="r">
                <a:defRPr/>
              </a:pPr>
              <a:t>39</a:t>
            </a:fld>
            <a:endParaRPr lang="en-US" sz="1200">
              <a:solidFill>
                <a:schemeClr val="bg1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A7C6E90-413E-41F0-A84A-7D6AD1A401F6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800" b="1" smtClean="0">
                <a:solidFill>
                  <a:schemeClr val="tx1"/>
                </a:solidFill>
              </a:rPr>
              <a:t/>
            </a:r>
            <a:br>
              <a:rPr lang="en-US" sz="2800" b="1" smtClean="0">
                <a:solidFill>
                  <a:schemeClr val="tx1"/>
                </a:solidFill>
              </a:rPr>
            </a:br>
            <a:r>
              <a:rPr lang="en-US" sz="2800" b="1" smtClean="0">
                <a:solidFill>
                  <a:schemeClr val="tx1"/>
                </a:solidFill>
              </a:rPr>
              <a:t>Relationship of Course Learning Outcomes </a:t>
            </a:r>
            <a:r>
              <a:rPr lang="en-US" sz="2800" smtClean="0">
                <a:solidFill>
                  <a:schemeClr val="tx1"/>
                </a:solidFill>
              </a:rPr>
              <a:t/>
            </a:r>
            <a:br>
              <a:rPr lang="en-US" sz="2800" smtClean="0">
                <a:solidFill>
                  <a:schemeClr val="tx1"/>
                </a:solidFill>
              </a:rPr>
            </a:br>
            <a:endParaRPr lang="en-US" sz="2800" smtClean="0">
              <a:solidFill>
                <a:schemeClr val="tx1"/>
              </a:solidFill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Upon completion of this course, students will have the ability to:</a:t>
            </a:r>
          </a:p>
          <a:p>
            <a:r>
              <a:rPr lang="en-US" sz="2000" smtClean="0"/>
              <a:t>Create user interface designs using the components of different interaction styles.</a:t>
            </a:r>
            <a:r>
              <a:rPr lang="en-US" sz="2000" b="1" smtClean="0"/>
              <a:t> </a:t>
            </a:r>
            <a:endParaRPr lang="en-US" sz="2000" smtClean="0"/>
          </a:p>
          <a:p>
            <a:r>
              <a:rPr lang="en-US" sz="2000" smtClean="0"/>
              <a:t>Evaluate user interfaces for usability.</a:t>
            </a:r>
          </a:p>
          <a:p>
            <a:r>
              <a:rPr lang="en-US" sz="2000" smtClean="0"/>
              <a:t>Follow usability engineering principles while designing user interfaces. </a:t>
            </a:r>
          </a:p>
          <a:p>
            <a:r>
              <a:rPr lang="en-US" sz="2000" smtClean="0"/>
              <a:t>Use different software tools for visual prototyping</a:t>
            </a:r>
            <a:r>
              <a:rPr lang="en-US" sz="2000" b="1" smtClean="0"/>
              <a:t> </a:t>
            </a:r>
            <a:endParaRPr lang="en-US" sz="2000" smtClean="0"/>
          </a:p>
          <a:p>
            <a:r>
              <a:rPr lang="en-US" sz="2000" smtClean="0"/>
              <a:t>Demonstrate a prototype of a project. </a:t>
            </a:r>
          </a:p>
          <a:p>
            <a:r>
              <a:rPr lang="en-US" sz="2000" smtClean="0"/>
              <a:t>Create different types of manuals such as: user Manuals, Online Help and Tutorials </a:t>
            </a:r>
          </a:p>
          <a:p>
            <a:r>
              <a:rPr lang="en-US" sz="2000" smtClean="0"/>
              <a:t>Work as a team leader and a member of a team. </a:t>
            </a:r>
          </a:p>
          <a:p>
            <a:endParaRPr lang="en-US" sz="2000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3108208-38CB-4BDE-8041-8E865B798583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4096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</a:t>
            </a:r>
          </a:p>
        </p:txBody>
      </p:sp>
      <p:sp>
        <p:nvSpPr>
          <p:cNvPr id="40964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</a:t>
            </a:r>
          </a:p>
          <a:p>
            <a:pPr eaLnBrk="1" hangingPunct="1"/>
            <a:r>
              <a:rPr lang="en-US" smtClean="0"/>
              <a:t>Goals of collaboration</a:t>
            </a:r>
          </a:p>
          <a:p>
            <a:pPr eaLnBrk="1" hangingPunct="1"/>
            <a:r>
              <a:rPr lang="en-US" smtClean="0"/>
              <a:t>Asynchronous distributed interfaces</a:t>
            </a:r>
          </a:p>
          <a:p>
            <a:pPr lvl="1" eaLnBrk="1" hangingPunct="1"/>
            <a:r>
              <a:rPr lang="en-US" smtClean="0"/>
              <a:t>Different place, different time</a:t>
            </a:r>
          </a:p>
          <a:p>
            <a:pPr eaLnBrk="1" hangingPunct="1"/>
            <a:r>
              <a:rPr lang="en-US" smtClean="0"/>
              <a:t>Synchronous distributed interfaces</a:t>
            </a:r>
          </a:p>
          <a:p>
            <a:pPr lvl="1" eaLnBrk="1" hangingPunct="1"/>
            <a:r>
              <a:rPr lang="en-US" smtClean="0"/>
              <a:t>Different place, same time</a:t>
            </a:r>
          </a:p>
          <a:p>
            <a:pPr eaLnBrk="1" hangingPunct="1"/>
            <a:r>
              <a:rPr lang="en-US" smtClean="0"/>
              <a:t>Face-to-face interfaces</a:t>
            </a:r>
          </a:p>
          <a:p>
            <a:pPr lvl="1" eaLnBrk="1" hangingPunct="1"/>
            <a:r>
              <a:rPr lang="en-US" smtClean="0"/>
              <a:t>Same place, same time</a:t>
            </a:r>
          </a:p>
        </p:txBody>
      </p:sp>
      <p:sp>
        <p:nvSpPr>
          <p:cNvPr id="5124" name="Date Placeholder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ja-JP" sz="1200">
                <a:solidFill>
                  <a:schemeClr val="bg1"/>
                </a:solidFill>
                <a:ea typeface="ＭＳ Ｐゴシック" pitchFamily="50" charset="-128"/>
                <a:cs typeface="+mn-cs"/>
              </a:rPr>
              <a:t>SWE 312 - 01 (091)</a:t>
            </a:r>
          </a:p>
        </p:txBody>
      </p:sp>
      <p:sp>
        <p:nvSpPr>
          <p:cNvPr id="5125" name="Footer Placeholder 4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altLang="ja-JP" sz="1200" dirty="0">
                <a:solidFill>
                  <a:schemeClr val="bg1"/>
                </a:solidFill>
                <a:ea typeface="ＭＳ Ｐゴシック" pitchFamily="50" charset="-128"/>
                <a:cs typeface="+mn-cs"/>
              </a:rPr>
              <a:t>Collaboration</a:t>
            </a:r>
            <a:endParaRPr lang="ja-JP" altLang="en-US" sz="1200" dirty="0">
              <a:solidFill>
                <a:schemeClr val="bg1"/>
              </a:solidFill>
              <a:ea typeface="ＭＳ Ｐゴシック" pitchFamily="50" charset="-128"/>
              <a:cs typeface="+mn-cs"/>
            </a:endParaRPr>
          </a:p>
        </p:txBody>
      </p:sp>
      <p:sp>
        <p:nvSpPr>
          <p:cNvPr id="5126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AFFFC9A-09EF-4219-AA78-16FDD3D96162}" type="slidenum">
              <a:rPr lang="ja-JP" altLang="en-US" sz="1200">
                <a:solidFill>
                  <a:schemeClr val="bg1"/>
                </a:solidFill>
                <a:ea typeface="ＭＳ Ｐゴシック" pitchFamily="50" charset="-128"/>
                <a:cs typeface="+mn-cs"/>
              </a:rPr>
              <a:pPr algn="r">
                <a:defRPr/>
              </a:pPr>
              <a:t>40</a:t>
            </a:fld>
            <a:endParaRPr lang="en-US" altLang="ja-JP" sz="1200">
              <a:solidFill>
                <a:schemeClr val="bg1"/>
              </a:solidFill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92977C9-7FDC-4EFB-8B04-300B120E2347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Asynchronous Distributed Interfaces: </a:t>
            </a:r>
            <a:br>
              <a:rPr lang="en-US" altLang="ja-JP" smtClean="0">
                <a:ea typeface="MS PGothic" pitchFamily="34" charset="-128"/>
              </a:rPr>
            </a:br>
            <a:r>
              <a:rPr lang="en-US" altLang="ja-JP" smtClean="0">
                <a:ea typeface="MS PGothic" pitchFamily="34" charset="-128"/>
              </a:rPr>
              <a:t>Different Place, Different Time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228600" y="1447800"/>
            <a:ext cx="4343400" cy="5029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ja-JP" sz="2000" b="1" smtClean="0">
                <a:ea typeface="MS PGothic" pitchFamily="34" charset="-128"/>
              </a:rPr>
              <a:t>Electronic mail: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800" b="1" smtClean="0">
                <a:ea typeface="MS PGothic" pitchFamily="34" charset="-128"/>
              </a:rPr>
              <a:t>can be too loosely structured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800" b="1" smtClean="0">
                <a:ea typeface="MS PGothic" pitchFamily="34" charset="-128"/>
              </a:rPr>
              <a:t>transient (brief)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800" b="1" smtClean="0">
                <a:ea typeface="MS PGothic" pitchFamily="34" charset="-128"/>
              </a:rPr>
              <a:t>tools 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ja-JP" sz="1600" b="1" smtClean="0">
                <a:ea typeface="MS PGothic" pitchFamily="34" charset="-128"/>
              </a:rPr>
              <a:t>filtering 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ja-JP" sz="1600" b="1" smtClean="0">
                <a:ea typeface="MS PGothic" pitchFamily="34" charset="-128"/>
              </a:rPr>
              <a:t>archiving 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ja-JP" sz="1600" b="1" smtClean="0">
                <a:ea typeface="MS PGothic" pitchFamily="34" charset="-128"/>
              </a:rPr>
              <a:t>mailing lists 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ja-JP" sz="1600" b="1" smtClean="0">
                <a:ea typeface="MS PGothic" pitchFamily="34" charset="-128"/>
              </a:rPr>
              <a:t>discussion groups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ja-JP" sz="1800" b="1" smtClean="0">
                <a:ea typeface="MS PGothic" pitchFamily="34" charset="-128"/>
              </a:rPr>
              <a:t>typically text-only, but increasingly includes other structured objects 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ja-JP" sz="1600" b="1" smtClean="0">
                <a:ea typeface="MS PGothic" pitchFamily="34" charset="-128"/>
              </a:rPr>
              <a:t>graphics 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ja-JP" sz="1600" b="1" smtClean="0">
                <a:ea typeface="MS PGothic" pitchFamily="34" charset="-128"/>
              </a:rPr>
              <a:t>sounds 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ja-JP" sz="1600" b="1" smtClean="0">
                <a:ea typeface="MS PGothic" pitchFamily="34" charset="-128"/>
              </a:rPr>
              <a:t>animations 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ja-JP" sz="1600" b="1" smtClean="0">
                <a:ea typeface="MS PGothic" pitchFamily="34" charset="-128"/>
              </a:rPr>
              <a:t>video</a:t>
            </a:r>
            <a:r>
              <a:rPr lang="en-US" altLang="ja-JP" sz="1800" smtClean="0">
                <a:ea typeface="MS PGothic" pitchFamily="34" charset="-128"/>
              </a:rPr>
              <a:t> </a:t>
            </a:r>
          </a:p>
        </p:txBody>
      </p:sp>
      <p:sp>
        <p:nvSpPr>
          <p:cNvPr id="9220" name="Date Placeholder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ja-JP" sz="1200">
                <a:solidFill>
                  <a:schemeClr val="bg1"/>
                </a:solidFill>
                <a:ea typeface="ＭＳ Ｐゴシック" pitchFamily="50" charset="-128"/>
                <a:cs typeface="+mn-cs"/>
              </a:rPr>
              <a:t>SWE 312 - 01 (091)</a:t>
            </a:r>
          </a:p>
        </p:txBody>
      </p:sp>
      <p:pic>
        <p:nvPicPr>
          <p:cNvPr id="41990" name="Picture 4" descr="Fig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28800"/>
            <a:ext cx="4572000" cy="373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849C8557-AC82-4E14-BDF8-E612E82FE742}" type="slidenum">
              <a:rPr lang="ja-JP" altLang="en-US" sz="1200">
                <a:solidFill>
                  <a:schemeClr val="bg1"/>
                </a:solidFill>
                <a:ea typeface="ＭＳ Ｐゴシック" pitchFamily="50" charset="-128"/>
                <a:cs typeface="+mn-cs"/>
              </a:rPr>
              <a:pPr algn="r">
                <a:defRPr/>
              </a:pPr>
              <a:t>41</a:t>
            </a:fld>
            <a:endParaRPr lang="en-US" altLang="ja-JP" sz="1200">
              <a:solidFill>
                <a:schemeClr val="bg1"/>
              </a:solidFill>
              <a:ea typeface="ＭＳ Ｐゴシック" pitchFamily="50" charset="-128"/>
              <a:cs typeface="+mn-cs"/>
            </a:endParaRPr>
          </a:p>
        </p:txBody>
      </p:sp>
      <p:sp>
        <p:nvSpPr>
          <p:cNvPr id="9223" name="Footer Placeholder 7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altLang="ja-JP" sz="1200" dirty="0">
                <a:solidFill>
                  <a:schemeClr val="bg1"/>
                </a:solidFill>
                <a:ea typeface="ＭＳ Ｐゴシック" pitchFamily="50" charset="-128"/>
                <a:cs typeface="+mn-cs"/>
              </a:rPr>
              <a:t>Collaboration</a:t>
            </a:r>
            <a:endParaRPr lang="ja-JP" altLang="en-US" sz="1200" dirty="0">
              <a:solidFill>
                <a:schemeClr val="bg1"/>
              </a:solidFill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360AC65-0820-46D5-B5EA-F89877539FC2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Synchronous distributed interfaces:</a:t>
            </a:r>
            <a:br>
              <a:rPr lang="en-US" altLang="ja-JP" smtClean="0">
                <a:ea typeface="MS PGothic" pitchFamily="34" charset="-128"/>
              </a:rPr>
            </a:br>
            <a:r>
              <a:rPr lang="en-US" altLang="ja-JP" smtClean="0">
                <a:ea typeface="MS PGothic" pitchFamily="34" charset="-128"/>
              </a:rPr>
              <a:t>Different place, same time (cont.)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 eaLnBrk="1" hangingPunct="1"/>
            <a:r>
              <a:rPr lang="en-US" altLang="ja-JP" b="1" smtClean="0">
                <a:ea typeface="MS PGothic" pitchFamily="34" charset="-128"/>
              </a:rPr>
              <a:t>Chat, instant messaging, and text messaging</a:t>
            </a:r>
          </a:p>
          <a:p>
            <a:pPr lvl="1" eaLnBrk="1" hangingPunct="1"/>
            <a:r>
              <a:rPr lang="en-US" altLang="ja-JP" sz="3200" smtClean="0">
                <a:ea typeface="MS PGothic" pitchFamily="34" charset="-128"/>
              </a:rPr>
              <a:t>CHAT, and TALK</a:t>
            </a:r>
          </a:p>
          <a:p>
            <a:pPr lvl="1" eaLnBrk="1" hangingPunct="1"/>
            <a:r>
              <a:rPr lang="en-US" altLang="ja-JP" sz="3200" smtClean="0">
                <a:ea typeface="MS PGothic" pitchFamily="34" charset="-128"/>
              </a:rPr>
              <a:t>MUDS (multiple user dimension systems)</a:t>
            </a:r>
          </a:p>
          <a:p>
            <a:pPr lvl="1" eaLnBrk="1" hangingPunct="1"/>
            <a:r>
              <a:rPr lang="en-US" altLang="ja-JP" sz="3200" smtClean="0">
                <a:ea typeface="MS PGothic" pitchFamily="34" charset="-128"/>
              </a:rPr>
              <a:t>Instant Messaging</a:t>
            </a:r>
          </a:p>
          <a:p>
            <a:pPr lvl="1" eaLnBrk="1" hangingPunct="1"/>
            <a:r>
              <a:rPr lang="en-US" altLang="ja-JP" sz="3200" smtClean="0">
                <a:ea typeface="MS PGothic" pitchFamily="34" charset="-128"/>
              </a:rPr>
              <a:t>Text messaging and cell phones</a:t>
            </a:r>
          </a:p>
        </p:txBody>
      </p:sp>
      <p:sp>
        <p:nvSpPr>
          <p:cNvPr id="14340" name="Date Placeholder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altLang="ja-JP" sz="1200">
                <a:solidFill>
                  <a:schemeClr val="bg1"/>
                </a:solidFill>
                <a:ea typeface="ＭＳ Ｐゴシック" pitchFamily="50" charset="-128"/>
                <a:cs typeface="+mn-cs"/>
              </a:rPr>
              <a:t>SWE 312 - 01 (091)</a:t>
            </a:r>
          </a:p>
        </p:txBody>
      </p:sp>
      <p:sp>
        <p:nvSpPr>
          <p:cNvPr id="14342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2CF3CFE9-AE5E-4359-B07D-A262A80E85F5}" type="slidenum">
              <a:rPr lang="ja-JP" altLang="en-US" sz="1200">
                <a:solidFill>
                  <a:schemeClr val="bg1"/>
                </a:solidFill>
                <a:ea typeface="ＭＳ Ｐゴシック" pitchFamily="50" charset="-128"/>
                <a:cs typeface="+mn-cs"/>
              </a:rPr>
              <a:pPr algn="r">
                <a:defRPr/>
              </a:pPr>
              <a:t>42</a:t>
            </a:fld>
            <a:endParaRPr lang="en-US" altLang="ja-JP" sz="1200">
              <a:solidFill>
                <a:schemeClr val="bg1"/>
              </a:solidFill>
              <a:ea typeface="ＭＳ Ｐゴシック" pitchFamily="50" charset="-128"/>
              <a:cs typeface="+mn-cs"/>
            </a:endParaRPr>
          </a:p>
        </p:txBody>
      </p:sp>
      <p:sp>
        <p:nvSpPr>
          <p:cNvPr id="14343" name="Footer Placeholder 7"/>
          <p:cNvSpPr txBox="1">
            <a:spLocks noGrp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altLang="ja-JP" sz="1200" dirty="0">
                <a:solidFill>
                  <a:schemeClr val="bg1"/>
                </a:solidFill>
                <a:ea typeface="ＭＳ Ｐゴシック" pitchFamily="50" charset="-128"/>
                <a:cs typeface="+mn-cs"/>
              </a:rPr>
              <a:t>Collaboration</a:t>
            </a:r>
            <a:endParaRPr lang="ja-JP" altLang="en-US" sz="1200" dirty="0">
              <a:solidFill>
                <a:schemeClr val="bg1"/>
              </a:solidFill>
              <a:ea typeface="ＭＳ Ｐゴシック" pitchFamily="50" charset="-128"/>
              <a:cs typeface="+mn-c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8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B9CB1FB-4A63-4BF8-8FB1-669406136B79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Chapter 12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343400"/>
            <a:ext cx="7239000" cy="1752600"/>
          </a:xfrm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User Manuals, Online Help, and Tutorials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Outline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Introduction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Paper versus online manuals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Reading from paper versus from displays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Shaping the contents of the manuals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Online manuals and help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Online tutorials, demonstrations, and guides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The development process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Summary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Paper Versus Online Manuals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308100"/>
            <a:ext cx="7439025" cy="4629150"/>
          </a:xfrm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There are many reasons to have online manuals</a:t>
            </a:r>
          </a:p>
          <a:p>
            <a:pPr eaLnBrk="1" hangingPunct="1"/>
            <a:r>
              <a:rPr lang="en-US" altLang="ja-JP" smtClean="0">
                <a:ea typeface="MS PGothic" pitchFamily="34" charset="-128"/>
              </a:rPr>
              <a:t>Positive reasons are</a:t>
            </a:r>
          </a:p>
          <a:p>
            <a:pPr lvl="1" eaLnBrk="1" hangingPunct="1"/>
            <a:r>
              <a:rPr lang="en-US" altLang="ja-JP" smtClean="0">
                <a:ea typeface="MS PGothic" pitchFamily="34" charset="-128"/>
              </a:rPr>
              <a:t>Physical advantages</a:t>
            </a:r>
          </a:p>
          <a:p>
            <a:pPr lvl="2" eaLnBrk="1" hangingPunct="1"/>
            <a:r>
              <a:rPr lang="en-US" altLang="ja-JP" smtClean="0">
                <a:ea typeface="MS PGothic" pitchFamily="34" charset="-128"/>
              </a:rPr>
              <a:t>Accessibility, space, easy updating</a:t>
            </a:r>
          </a:p>
          <a:p>
            <a:pPr lvl="1" eaLnBrk="1" hangingPunct="1"/>
            <a:r>
              <a:rPr lang="en-US" altLang="ja-JP" smtClean="0">
                <a:ea typeface="MS PGothic" pitchFamily="34" charset="-128"/>
              </a:rPr>
              <a:t>Navigation features</a:t>
            </a:r>
          </a:p>
          <a:p>
            <a:pPr lvl="2" eaLnBrk="1" hangingPunct="1"/>
            <a:r>
              <a:rPr lang="en-US" altLang="ja-JP" smtClean="0">
                <a:ea typeface="MS PGothic" pitchFamily="34" charset="-128"/>
              </a:rPr>
              <a:t>Searching, linking to internal/external destinations</a:t>
            </a:r>
          </a:p>
          <a:p>
            <a:pPr lvl="1" eaLnBrk="1" hangingPunct="1"/>
            <a:r>
              <a:rPr lang="en-US" altLang="ja-JP" smtClean="0">
                <a:ea typeface="MS PGothic" pitchFamily="34" charset="-128"/>
              </a:rPr>
              <a:t>Interactive services</a:t>
            </a:r>
          </a:p>
          <a:p>
            <a:pPr lvl="2" eaLnBrk="1" hangingPunct="1"/>
            <a:r>
              <a:rPr lang="en-US" altLang="ja-JP" smtClean="0">
                <a:ea typeface="MS PGothic" pitchFamily="34" charset="-128"/>
              </a:rPr>
              <a:t>Multimedia, bookmarking/annotating, turning to online communities</a:t>
            </a:r>
          </a:p>
          <a:p>
            <a:pPr lvl="1" eaLnBrk="1" hangingPunct="1"/>
            <a:r>
              <a:rPr lang="en-US" altLang="ja-JP" smtClean="0">
                <a:ea typeface="MS PGothic" pitchFamily="34" charset="-128"/>
              </a:rPr>
              <a:t>Economic advantages</a:t>
            </a:r>
          </a:p>
          <a:p>
            <a:pPr lvl="2" eaLnBrk="1" hangingPunct="1"/>
            <a:r>
              <a:rPr lang="en-US" altLang="ja-JP" smtClean="0">
                <a:ea typeface="MS PGothic" pitchFamily="34" charset="-128"/>
              </a:rPr>
              <a:t>Cheaper to duplicate and distribute</a:t>
            </a: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82F4CF75-963F-4BF8-99BB-BED7A6B9C4BB}" type="slidenum">
              <a:rPr lang="en-US" altLang="ar-SA"/>
              <a:pPr/>
              <a:t>46</a:t>
            </a:fld>
            <a:endParaRPr lang="en-US" altLang="ar-SA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algn="ctr"/>
            <a:r>
              <a:rPr lang="en-US" altLang="ar-SA" sz="4400" dirty="0" err="1" smtClean="0">
                <a:solidFill>
                  <a:schemeClr val="bg1"/>
                </a:solidFill>
                <a:latin typeface="Comic Sans MS" pitchFamily="66" charset="0"/>
              </a:rPr>
              <a:t>Misc</a:t>
            </a:r>
            <a:r>
              <a:rPr lang="en-US" altLang="ar-SA" sz="4400" smtClean="0">
                <a:solidFill>
                  <a:schemeClr val="bg1"/>
                </a:solidFill>
                <a:latin typeface="Comic Sans MS" pitchFamily="66" charset="0"/>
              </a:rPr>
              <a:t> Topics</a:t>
            </a:r>
            <a:endParaRPr lang="en-US" altLang="ar-SA" sz="4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ar-SA" smtClean="0"/>
              <a:t>Dr Mahmood Niazi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4341E189-43C5-467A-A63A-F98449B32412}" type="slidenum">
              <a:rPr lang="en-US" altLang="ar-SA"/>
              <a:pPr/>
              <a:t>47</a:t>
            </a:fld>
            <a:endParaRPr lang="en-US" altLang="ar-SA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Objectives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ar-SA" dirty="0" smtClean="0"/>
              <a:t>To understand design principles for web sites</a:t>
            </a:r>
          </a:p>
          <a:p>
            <a:r>
              <a:rPr lang="en-US" altLang="ja-JP" dirty="0" smtClean="0"/>
              <a:t>Command and Natural Languages</a:t>
            </a:r>
          </a:p>
          <a:p>
            <a:r>
              <a:rPr lang="en-GB" altLang="ja-JP" dirty="0" smtClean="0"/>
              <a:t>New Trends in Software Engineering</a:t>
            </a:r>
            <a:endParaRPr lang="en-US" altLang="ja-JP" dirty="0" smtClean="0"/>
          </a:p>
          <a:p>
            <a:endParaRPr lang="en-US" altLang="ar-SA" dirty="0" smtClean="0"/>
          </a:p>
          <a:p>
            <a:endParaRPr lang="en-US" alt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699EAE02-5526-4226-A8B4-599FB50B4F9E}" type="slidenum">
              <a:rPr lang="en-US" altLang="ar-SA"/>
              <a:pPr/>
              <a:t>48</a:t>
            </a:fld>
            <a:endParaRPr lang="en-US" altLang="ar-SA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smtClean="0"/>
              <a:t>Design principles for web sites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ar-SA" smtClean="0"/>
              <a:t>High-quality content</a:t>
            </a:r>
          </a:p>
          <a:p>
            <a:r>
              <a:rPr lang="en-US" altLang="ar-SA" smtClean="0"/>
              <a:t>Often updated</a:t>
            </a:r>
          </a:p>
          <a:p>
            <a:r>
              <a:rPr lang="en-US" altLang="ar-SA" smtClean="0"/>
              <a:t>Minimal download time</a:t>
            </a:r>
          </a:p>
          <a:p>
            <a:r>
              <a:rPr lang="en-US" altLang="ar-SA" smtClean="0"/>
              <a:t>Ease of use</a:t>
            </a:r>
          </a:p>
          <a:p>
            <a:r>
              <a:rPr lang="en-US" altLang="ar-SA" smtClean="0"/>
              <a:t>Relevant to user’s needs</a:t>
            </a:r>
          </a:p>
          <a:p>
            <a:endParaRPr lang="en-US" altLang="ar-SA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ja-JP" dirty="0" smtClean="0">
                <a:ea typeface="MS PGothic" pitchFamily="34" charset="-128"/>
              </a:rPr>
              <a:t>Naming and Abbreviations</a:t>
            </a:r>
            <a:endParaRPr lang="ja-JP" altLang="en-US" sz="2400" u="sng" smtClean="0">
              <a:ea typeface="MS PGothic" pitchFamily="34" charset="-128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600200"/>
            <a:ext cx="8305800" cy="4876800"/>
          </a:xfrm>
        </p:spPr>
        <p:txBody>
          <a:bodyPr/>
          <a:lstStyle/>
          <a:p>
            <a:pPr marL="174625" indent="-174625" eaLnBrk="1" hangingPunct="1">
              <a:lnSpc>
                <a:spcPct val="90000"/>
              </a:lnSpc>
              <a:buFontTx/>
              <a:buChar char="•"/>
            </a:pPr>
            <a:r>
              <a:rPr lang="en-US" altLang="ja-JP" sz="2000" dirty="0" smtClean="0">
                <a:ea typeface="MS PGothic" pitchFamily="34" charset="-128"/>
              </a:rPr>
              <a:t>Names are important for learning, problem solving, and retention over time.</a:t>
            </a:r>
          </a:p>
          <a:p>
            <a:pPr marL="174625" indent="-174625" eaLnBrk="1" hangingPunct="1">
              <a:lnSpc>
                <a:spcPct val="90000"/>
              </a:lnSpc>
              <a:buFontTx/>
              <a:buChar char="•"/>
            </a:pPr>
            <a:r>
              <a:rPr lang="en-US" altLang="ja-JP" sz="2000" dirty="0" smtClean="0">
                <a:ea typeface="MS PGothic" pitchFamily="34" charset="-128"/>
              </a:rPr>
              <a:t>With few names a command set is relatively easy to master; but when it contains hundred of names, the choice of meaningful, </a:t>
            </a:r>
            <a:r>
              <a:rPr lang="en-US" altLang="ja-JP" sz="2000" dirty="0" err="1" smtClean="0">
                <a:ea typeface="MS PGothic" pitchFamily="34" charset="-128"/>
              </a:rPr>
              <a:t>organised</a:t>
            </a:r>
            <a:r>
              <a:rPr lang="en-US" altLang="ja-JP" sz="2000" dirty="0" smtClean="0">
                <a:ea typeface="MS PGothic" pitchFamily="34" charset="-128"/>
              </a:rPr>
              <a:t> sets of names becomes more important.</a:t>
            </a:r>
          </a:p>
          <a:p>
            <a:pPr marL="174625" indent="-174625" eaLnBrk="1" hangingPunct="1">
              <a:lnSpc>
                <a:spcPct val="90000"/>
              </a:lnSpc>
              <a:buFontTx/>
              <a:buChar char="•"/>
            </a:pPr>
            <a:r>
              <a:rPr lang="en-US" altLang="ja-JP" sz="2000" dirty="0" smtClean="0">
                <a:ea typeface="MS PGothic" pitchFamily="34" charset="-128"/>
              </a:rPr>
              <a:t>Specific terms may be more descriptive than general ones  and may be more memorable	</a:t>
            </a:r>
          </a:p>
          <a:p>
            <a:pPr marL="174625" indent="-174625" eaLnBrk="1" hangingPunct="1">
              <a:lnSpc>
                <a:spcPct val="90000"/>
              </a:lnSpc>
              <a:buFontTx/>
              <a:buChar char="•"/>
            </a:pPr>
            <a:r>
              <a:rPr lang="en-US" altLang="ja-JP" sz="2000" dirty="0" smtClean="0">
                <a:ea typeface="MS PGothic" pitchFamily="34" charset="-128"/>
              </a:rPr>
              <a:t>There is often a lack of consistency or obvious strategy for construction of command abbreviations. 	</a:t>
            </a:r>
          </a:p>
          <a:p>
            <a:pPr marL="174625" indent="-174625" eaLnBrk="1" hangingPunct="1">
              <a:lnSpc>
                <a:spcPct val="90000"/>
              </a:lnSpc>
              <a:buFontTx/>
              <a:buNone/>
            </a:pPr>
            <a:endParaRPr lang="en-US" altLang="ja-JP" sz="2000" u="sng" dirty="0" smtClean="0">
              <a:ea typeface="MS PGothic" pitchFamily="34" charset="-128"/>
            </a:endParaRPr>
          </a:p>
          <a:p>
            <a:pPr marL="174625" indent="-174625" eaLnBrk="1" hangingPunct="1">
              <a:lnSpc>
                <a:spcPct val="90000"/>
              </a:lnSpc>
              <a:buFontTx/>
              <a:buNone/>
            </a:pPr>
            <a:endParaRPr lang="en-US" altLang="ja-JP" sz="2000" dirty="0" smtClean="0">
              <a:ea typeface="MS PGothic" pitchFamily="34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8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7F53F45-BB95-4D5D-A16A-4DE6021006DC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Chapter 1</a:t>
            </a:r>
          </a:p>
        </p:txBody>
      </p:sp>
      <p:sp>
        <p:nvSpPr>
          <p:cNvPr id="7172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Usability of Interactive Systems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		Dr Mahmood Niazi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sz="3600" smtClean="0">
                <a:ea typeface="MS PGothic" pitchFamily="34" charset="-128"/>
              </a:rPr>
              <a:t>Potential Abbreviation Strategies</a:t>
            </a:r>
            <a:endParaRPr lang="ja-JP" altLang="en-US" sz="3600" smtClean="0">
              <a:ea typeface="MS PGothic" pitchFamily="34" charset="-12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43000"/>
            <a:ext cx="8229600" cy="5715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2000" dirty="0" smtClean="0">
                <a:ea typeface="MS PGothic" pitchFamily="34" charset="-128"/>
              </a:rPr>
              <a:t>Abbreviation for commands should be brief and in easy code.</a:t>
            </a:r>
          </a:p>
          <a:p>
            <a:pPr marL="609600" indent="-609600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2000" dirty="0" smtClean="0">
                <a:ea typeface="MS PGothic" pitchFamily="34" charset="-128"/>
              </a:rPr>
              <a:t>Novices prefer typing a full name such as BROWSE or SELECT rather than the traditional four-letter abbreviations BRWS or SLCT.</a:t>
            </a:r>
          </a:p>
          <a:p>
            <a:pPr marL="609600" indent="-609600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2000" dirty="0" smtClean="0">
                <a:ea typeface="MS PGothic" pitchFamily="34" charset="-128"/>
              </a:rPr>
              <a:t>Efforts have been made to find optimal abbreviation strategies</a:t>
            </a:r>
            <a:r>
              <a:rPr lang="en-US" altLang="ja-JP" sz="2000" b="1" dirty="0" smtClean="0">
                <a:ea typeface="MS PGothic" pitchFamily="34" charset="-128"/>
              </a:rPr>
              <a:t>.</a:t>
            </a:r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1800" dirty="0" smtClean="0">
                <a:ea typeface="MS PGothic" pitchFamily="34" charset="-128"/>
              </a:rPr>
              <a:t>Simple truncation: The first, second, third, etc. letters of each command. </a:t>
            </a:r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1800" dirty="0" smtClean="0">
                <a:ea typeface="MS PGothic" pitchFamily="34" charset="-128"/>
              </a:rPr>
              <a:t>First and last letter: Since the first and last letters are highly visible, use them for example use ST for SORT</a:t>
            </a:r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1800" dirty="0" smtClean="0">
                <a:ea typeface="MS PGothic" pitchFamily="34" charset="-128"/>
              </a:rPr>
              <a:t>First letter of each word in a phrase </a:t>
            </a:r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1800" dirty="0" smtClean="0">
                <a:ea typeface="MS PGothic" pitchFamily="34" charset="-128"/>
              </a:rPr>
              <a:t>Standard abbreviations from other contexts: Use familiar abbreviations such as QTY for QUANTITY.</a:t>
            </a:r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altLang="ja-JP" sz="1800" dirty="0" smtClean="0">
                <a:ea typeface="MS PGothic" pitchFamily="34" charset="-128"/>
              </a:rPr>
              <a:t>Phonics: Focus attention on the sound for example use XQT for execute</a:t>
            </a:r>
            <a:endParaRPr lang="ja-JP" altLang="en-US" sz="1800" smtClean="0">
              <a:ea typeface="MS PGothic" pitchFamily="34" charset="-128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 bwMode="auto">
          <a:xfrm>
            <a:off x="7162800" y="6397625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defRPr/>
            </a:pPr>
            <a:r>
              <a:rPr lang="en-US" sz="1000">
                <a:cs typeface="+mn-cs"/>
              </a:rPr>
              <a:t>7-</a:t>
            </a:r>
            <a:fld id="{C5FA91AB-A6DB-464A-9D38-34B46E7F8E2A}" type="slidenum">
              <a:rPr lang="en-US" sz="1000">
                <a:cs typeface="+mn-cs"/>
              </a:rPr>
              <a:pPr algn="r" eaLnBrk="0" hangingPunct="0">
                <a:defRPr/>
              </a:pPr>
              <a:t>50</a:t>
            </a:fld>
            <a:endParaRPr lang="en-US" sz="1000" dirty="0">
              <a:cs typeface="+mn-cs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dirty="0" smtClean="0"/>
              <a:t>New Trends in Software Engineering</a:t>
            </a:r>
            <a:endParaRPr lang="en-US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25575"/>
            <a:ext cx="7772400" cy="4670425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smtClean="0"/>
              <a:t>Global Software Development</a:t>
            </a:r>
          </a:p>
          <a:p>
            <a:pPr>
              <a:lnSpc>
                <a:spcPct val="130000"/>
              </a:lnSpc>
            </a:pPr>
            <a:r>
              <a:rPr lang="en-US" smtClean="0"/>
              <a:t>Software Process Improvement</a:t>
            </a:r>
          </a:p>
          <a:p>
            <a:pPr>
              <a:lnSpc>
                <a:spcPct val="130000"/>
              </a:lnSpc>
            </a:pPr>
            <a:r>
              <a:rPr lang="en-US" smtClean="0"/>
              <a:t>Enterprise resource planning (ERP)</a:t>
            </a:r>
          </a:p>
          <a:p>
            <a:pPr>
              <a:lnSpc>
                <a:spcPct val="130000"/>
              </a:lnSpc>
            </a:pPr>
            <a:r>
              <a:rPr lang="en-US" smtClean="0"/>
              <a:t>Electronic commerce (EC or E-commerce)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3AF171-E36A-43DD-B3E0-92751F16C3B9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Objectives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3820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Introduction to Usability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Usability Requirements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Usability Factors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Usability Goals and Measures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Usability Motivations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Universal usability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A869454-1345-463B-8C50-4A765F0128E0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What is Usability? 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b="1" smtClean="0"/>
              <a:t>Usability</a:t>
            </a:r>
            <a:r>
              <a:rPr lang="en-US" sz="2400" smtClean="0"/>
              <a:t> is the ease of use and learnability of a human-made object such as software application, website, book, tool, process, or anything a human interacts with. </a:t>
            </a:r>
          </a:p>
          <a:p>
            <a:r>
              <a:rPr lang="en-US" sz="2400" smtClean="0"/>
              <a:t>Allowing intended users to accomplish their tasks in the best way possible. </a:t>
            </a:r>
          </a:p>
          <a:p>
            <a:r>
              <a:rPr lang="en-US" sz="2400" smtClean="0"/>
              <a:t>How well users can use the system’s functionality?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27A123F-DBB9-4B37-94A7-12B775448183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Why is usability important? 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smtClean="0"/>
              <a:t>From the user's perspective 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Usability can make the difference between performing a task accurately and completely or not, and enjoying the process or being frustrated. 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From the developer's perspective 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Usability is important because it can mean the difference between the success or failure of a system. 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From a management point of view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Software with poor usability can reduce the productivity of the workforce to a level of performance worse than without the system.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In all cases, lack of usability can cost time and effort, and can greatly determine the success or failure of a system. 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Given a choice, people will tend to buy systems that are more user-friendly.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8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9EF31DC-9EC5-42FE-AE3C-6D54DF7EACB5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Chapter 2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4267200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Guidelines, Principles, and Theories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6028</TotalTime>
  <Words>1826</Words>
  <Application>Microsoft Office PowerPoint</Application>
  <PresentationFormat>On-screen Show (4:3)</PresentationFormat>
  <Paragraphs>364</Paragraphs>
  <Slides>51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8" baseType="lpstr">
      <vt:lpstr>MS PGothic</vt:lpstr>
      <vt:lpstr>MS PGothic</vt:lpstr>
      <vt:lpstr>Arial</vt:lpstr>
      <vt:lpstr>Comic Sans MS</vt:lpstr>
      <vt:lpstr>Times New Roman</vt:lpstr>
      <vt:lpstr>Wingdings</vt:lpstr>
      <vt:lpstr>Pixel</vt:lpstr>
      <vt:lpstr>Revision</vt:lpstr>
      <vt:lpstr>Grading</vt:lpstr>
      <vt:lpstr>Course Objectives</vt:lpstr>
      <vt:lpstr> Relationship of Course Learning Outcomes  </vt:lpstr>
      <vt:lpstr>Chapter 1</vt:lpstr>
      <vt:lpstr>Objectives</vt:lpstr>
      <vt:lpstr>What is Usability? </vt:lpstr>
      <vt:lpstr>Why is usability important? </vt:lpstr>
      <vt:lpstr>Chapter 2</vt:lpstr>
      <vt:lpstr>Guidelines</vt:lpstr>
      <vt:lpstr>PowerPoint Presentation</vt:lpstr>
      <vt:lpstr>Organizing the display</vt:lpstr>
      <vt:lpstr>Principles</vt:lpstr>
      <vt:lpstr>Choose an interaction style</vt:lpstr>
      <vt:lpstr>Consistency</vt:lpstr>
      <vt:lpstr>Example: Microsoft office suite</vt:lpstr>
      <vt:lpstr>Chapter 3</vt:lpstr>
      <vt:lpstr>Outline</vt:lpstr>
      <vt:lpstr>The Four Pillars of Design</vt:lpstr>
      <vt:lpstr>Chapter 4</vt:lpstr>
      <vt:lpstr>Agenda</vt:lpstr>
      <vt:lpstr>Process of usability evaluation</vt:lpstr>
      <vt:lpstr>Evaluation strategy</vt:lpstr>
      <vt:lpstr>Evaluation plan</vt:lpstr>
      <vt:lpstr>► Expert Reviews</vt:lpstr>
      <vt:lpstr>Task and User Analysis</vt:lpstr>
      <vt:lpstr>Goals, tasks, and actions</vt:lpstr>
      <vt:lpstr>Relationship between goals, tasks, and actions</vt:lpstr>
      <vt:lpstr>Chapter 5</vt:lpstr>
      <vt:lpstr>Objectives</vt:lpstr>
      <vt:lpstr>Interaction styles</vt:lpstr>
      <vt:lpstr>Chapter 6</vt:lpstr>
      <vt:lpstr>Outline</vt:lpstr>
      <vt:lpstr>Proper Screen-Based Controls</vt:lpstr>
      <vt:lpstr>Topics </vt:lpstr>
      <vt:lpstr>Prototyping</vt:lpstr>
      <vt:lpstr>Objectives</vt:lpstr>
      <vt:lpstr>Prototype fidelity</vt:lpstr>
      <vt:lpstr>Chapter 9  Collaboration and Social Media Participation</vt:lpstr>
      <vt:lpstr>Outline</vt:lpstr>
      <vt:lpstr>Asynchronous Distributed Interfaces:  Different Place, Different Time</vt:lpstr>
      <vt:lpstr>Synchronous distributed interfaces: Different place, same time (cont.)</vt:lpstr>
      <vt:lpstr>Chapter 12</vt:lpstr>
      <vt:lpstr>Outline</vt:lpstr>
      <vt:lpstr>Paper Versus Online Manuals</vt:lpstr>
      <vt:lpstr>Misc Topics</vt:lpstr>
      <vt:lpstr>Objectives</vt:lpstr>
      <vt:lpstr>Design principles for web sites</vt:lpstr>
      <vt:lpstr>Naming and Abbreviations</vt:lpstr>
      <vt:lpstr>Potential Abbreviation Strategies</vt:lpstr>
      <vt:lpstr>New Trends in Software Engineering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Roger</dc:creator>
  <cp:lastModifiedBy>Dr. Mahmood K. Niazi</cp:lastModifiedBy>
  <cp:revision>172</cp:revision>
  <dcterms:created xsi:type="dcterms:W3CDTF">2004-03-09T01:06:32Z</dcterms:created>
  <dcterms:modified xsi:type="dcterms:W3CDTF">2018-12-05T06:52:17Z</dcterms:modified>
</cp:coreProperties>
</file>