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39"/>
  </p:notesMasterIdLst>
  <p:sldIdLst>
    <p:sldId id="256" r:id="rId2"/>
    <p:sldId id="339" r:id="rId3"/>
    <p:sldId id="340" r:id="rId4"/>
    <p:sldId id="329" r:id="rId5"/>
    <p:sldId id="341" r:id="rId6"/>
    <p:sldId id="342" r:id="rId7"/>
    <p:sldId id="343" r:id="rId8"/>
    <p:sldId id="293" r:id="rId9"/>
    <p:sldId id="344" r:id="rId10"/>
    <p:sldId id="361" r:id="rId11"/>
    <p:sldId id="294" r:id="rId12"/>
    <p:sldId id="295" r:id="rId13"/>
    <p:sldId id="362" r:id="rId14"/>
    <p:sldId id="364" r:id="rId15"/>
    <p:sldId id="299" r:id="rId16"/>
    <p:sldId id="348" r:id="rId17"/>
    <p:sldId id="367" r:id="rId18"/>
    <p:sldId id="311" r:id="rId19"/>
    <p:sldId id="369" r:id="rId20"/>
    <p:sldId id="370" r:id="rId21"/>
    <p:sldId id="371" r:id="rId22"/>
    <p:sldId id="373" r:id="rId23"/>
    <p:sldId id="353" r:id="rId24"/>
    <p:sldId id="355" r:id="rId25"/>
    <p:sldId id="330" r:id="rId26"/>
    <p:sldId id="331" r:id="rId27"/>
    <p:sldId id="357" r:id="rId28"/>
    <p:sldId id="383" r:id="rId29"/>
    <p:sldId id="384" r:id="rId30"/>
    <p:sldId id="385" r:id="rId31"/>
    <p:sldId id="386" r:id="rId32"/>
    <p:sldId id="387" r:id="rId33"/>
    <p:sldId id="388" r:id="rId34"/>
    <p:sldId id="389" r:id="rId35"/>
    <p:sldId id="390" r:id="rId36"/>
    <p:sldId id="381" r:id="rId37"/>
    <p:sldId id="382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3E1A9"/>
    <a:srgbClr val="CC0099"/>
    <a:srgbClr val="F1DD9B"/>
    <a:srgbClr val="F0D990"/>
    <a:srgbClr val="FFFF99"/>
    <a:srgbClr val="FF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8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48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7DF39E-C465-4ADA-B525-56C3A1E0B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144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Strategy= Policy or approach – our approach will be to do evaluation using experts or usability labs</a:t>
            </a:r>
          </a:p>
          <a:p>
            <a:r>
              <a:rPr lang="en-US" smtClean="0"/>
              <a:t>Plan= preparation – who will do it, how much time it will take, how much cost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4464D1-9AC4-4A8A-8F7F-D971F83B5962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97979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1945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D49B857-0D73-4283-B7DA-911E9A5E4F05}" type="slidenum">
              <a:rPr lang="en-US" altLang="en-US" smtClean="0"/>
              <a:pPr/>
              <a:t>28</a:t>
            </a:fld>
            <a:endParaRPr lang="en-US" altLang="en-US" smtClean="0"/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5713" y="720725"/>
            <a:ext cx="4800600" cy="3600450"/>
          </a:xfrm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52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21507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3B03DEF-30F2-488A-90A7-0E71FBFF9714}" type="slidenum">
              <a:rPr lang="en-US" altLang="en-US" smtClean="0"/>
              <a:pPr/>
              <a:t>29</a:t>
            </a:fld>
            <a:endParaRPr lang="en-US" altLang="en-US" smtClean="0"/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5713" y="720725"/>
            <a:ext cx="4800600" cy="3600450"/>
          </a:xfrm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387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23555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A4AD9C2-111F-4B8D-9942-E5E915C30140}" type="slidenum">
              <a:rPr lang="en-US" altLang="en-US" smtClean="0"/>
              <a:pPr/>
              <a:t>30</a:t>
            </a:fld>
            <a:endParaRPr lang="en-US" altLang="en-US" smtClean="0"/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5713" y="720725"/>
            <a:ext cx="4800600" cy="3600450"/>
          </a:xfrm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287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27651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C899FFE-01DB-4AB8-A621-DBCB173ACE29}" type="slidenum">
              <a:rPr lang="en-US" altLang="en-US" smtClean="0"/>
              <a:pPr/>
              <a:t>31</a:t>
            </a:fld>
            <a:endParaRPr lang="en-US" altLang="en-US" smtClean="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5713" y="720725"/>
            <a:ext cx="4800600" cy="3600450"/>
          </a:xfrm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No additional notes.</a:t>
            </a:r>
          </a:p>
        </p:txBody>
      </p:sp>
    </p:spTree>
    <p:extLst>
      <p:ext uri="{BB962C8B-B14F-4D97-AF65-F5344CB8AC3E}">
        <p14:creationId xmlns:p14="http://schemas.microsoft.com/office/powerpoint/2010/main" val="915329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300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46083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ABB967-AB22-47D9-ACF7-8934632B5D9E}" type="slidenum">
              <a:rPr lang="en-US" altLang="en-US" sz="1300" smtClean="0"/>
              <a:pPr>
                <a:spcBef>
                  <a:spcPct val="0"/>
                </a:spcBef>
              </a:pPr>
              <a:t>32</a:t>
            </a:fld>
            <a:endParaRPr lang="en-US" altLang="en-US" sz="1300" smtClean="0"/>
          </a:p>
        </p:txBody>
      </p:sp>
      <p:sp>
        <p:nvSpPr>
          <p:cNvPr id="460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0913" y="757238"/>
            <a:ext cx="5041900" cy="3781425"/>
          </a:xfrm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100" y="4789488"/>
            <a:ext cx="5092700" cy="4537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240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300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48131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3859A63-6C7A-42BD-82AD-BE3A539D4F24}" type="slidenum">
              <a:rPr lang="en-US" altLang="en-US" sz="1300" smtClean="0"/>
              <a:pPr>
                <a:spcBef>
                  <a:spcPct val="0"/>
                </a:spcBef>
              </a:pPr>
              <a:t>33</a:t>
            </a:fld>
            <a:endParaRPr lang="en-US" altLang="en-US" sz="1300" smtClean="0"/>
          </a:p>
        </p:txBody>
      </p:sp>
      <p:sp>
        <p:nvSpPr>
          <p:cNvPr id="48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0913" y="757238"/>
            <a:ext cx="5041900" cy="3781425"/>
          </a:xfrm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100" y="4789488"/>
            <a:ext cx="5092700" cy="4537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824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300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50179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8207864-7F16-4859-AF13-F1C6349BD78F}" type="slidenum">
              <a:rPr lang="en-US" altLang="en-US" sz="1300" smtClean="0"/>
              <a:pPr>
                <a:spcBef>
                  <a:spcPct val="0"/>
                </a:spcBef>
              </a:pPr>
              <a:t>34</a:t>
            </a:fld>
            <a:endParaRPr lang="en-US" altLang="en-US" sz="1300" smtClean="0"/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0913" y="757238"/>
            <a:ext cx="5041900" cy="3781425"/>
          </a:xfrm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100" y="4789488"/>
            <a:ext cx="5092700" cy="4537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11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8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300" smtClean="0"/>
              <a:t>Chapter 1 - Players in the Systems Game</a:t>
            </a:r>
            <a:endParaRPr lang="en-US" altLang="en-US" sz="3300" smtClean="0"/>
          </a:p>
        </p:txBody>
      </p:sp>
      <p:sp>
        <p:nvSpPr>
          <p:cNvPr id="52227" name="Rectangle 9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7313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7313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7B6EEC-8269-47F8-ADBD-1EEFD9C0A6EE}" type="slidenum">
              <a:rPr lang="en-US" altLang="en-US" sz="1300" smtClean="0"/>
              <a:pPr>
                <a:spcBef>
                  <a:spcPct val="0"/>
                </a:spcBef>
              </a:pPr>
              <a:t>35</a:t>
            </a:fld>
            <a:endParaRPr lang="en-US" altLang="en-US" sz="1300" smtClean="0"/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0913" y="757238"/>
            <a:ext cx="5041900" cy="3781425"/>
          </a:xfrm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7100" y="4789488"/>
            <a:ext cx="5092700" cy="4537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608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hidden">
          <a:xfrm>
            <a:off x="0" y="0"/>
            <a:ext cx="3505200" cy="6858000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sz="2400">
              <a:latin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hidden">
          <a:xfrm>
            <a:off x="1716088" y="1690688"/>
            <a:ext cx="7427912" cy="2533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 sz="2400">
              <a:latin typeface="Times New Roman" pitchFamily="18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0" y="1066800"/>
            <a:ext cx="2867025" cy="3157538"/>
            <a:chOff x="0" y="672"/>
            <a:chExt cx="1806" cy="1989"/>
          </a:xfrm>
        </p:grpSpPr>
        <p:sp>
          <p:nvSpPr>
            <p:cNvPr id="7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8" cy="40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</p:grpSp>
      <p:sp>
        <p:nvSpPr>
          <p:cNvPr id="757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  <a:noFill/>
        </p:spPr>
        <p:txBody>
          <a:bodyPr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57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Rectangle 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34200" y="63246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EDCE0-B43C-4609-9925-AA630AD928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39E4B-AFC4-41EB-9F8B-6AFA6AB088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0"/>
            <a:ext cx="21145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1912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101BB-45CE-4DD9-8B6E-11A08FA2D2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8E081-B911-421E-AF9D-52E511B0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02333-F2CE-4E24-AB5E-65CD9CB92A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1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73829-7260-46DE-9ECA-2B35A7F96C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D0A41-77E2-404D-8BA4-26E118F2B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F8A56-F1F8-4E2B-8E10-DFA126129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7CEC1-F4D2-4E18-B4C1-26FF54E0A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4CA1C-F20B-4340-AEA0-B9F32EEEB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78AD3-563F-4B07-AC28-70551A8D90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770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9D9DF7-149F-4502-91CF-EE252366C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382000" cy="1066800"/>
          </a:xfrm>
          <a:prstGeom prst="rect">
            <a:avLst/>
          </a:prstGeom>
          <a:solidFill>
            <a:schemeClr val="bg2">
              <a:alpha val="67058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192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9" name="Group 40"/>
          <p:cNvGrpSpPr>
            <a:grpSpLocks/>
          </p:cNvGrpSpPr>
          <p:nvPr userDrawn="1"/>
        </p:nvGrpSpPr>
        <p:grpSpPr bwMode="auto">
          <a:xfrm>
            <a:off x="0" y="0"/>
            <a:ext cx="365125" cy="1066800"/>
            <a:chOff x="0" y="0"/>
            <a:chExt cx="230" cy="720"/>
          </a:xfrm>
        </p:grpSpPr>
        <p:sp>
          <p:nvSpPr>
            <p:cNvPr id="74771" name="Rectangle 19"/>
            <p:cNvSpPr>
              <a:spLocks noChangeArrowheads="1"/>
            </p:cNvSpPr>
            <p:nvPr userDrawn="1"/>
          </p:nvSpPr>
          <p:spPr bwMode="auto">
            <a:xfrm>
              <a:off x="0" y="574"/>
              <a:ext cx="57" cy="14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2" name="Rectangle 20"/>
            <p:cNvSpPr>
              <a:spLocks noChangeArrowheads="1"/>
            </p:cNvSpPr>
            <p:nvPr userDrawn="1"/>
          </p:nvSpPr>
          <p:spPr bwMode="auto">
            <a:xfrm>
              <a:off x="114" y="143"/>
              <a:ext cx="58" cy="1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3" name="Rectangle 21"/>
            <p:cNvSpPr>
              <a:spLocks noChangeArrowheads="1"/>
            </p:cNvSpPr>
            <p:nvPr userDrawn="1"/>
          </p:nvSpPr>
          <p:spPr bwMode="auto">
            <a:xfrm>
              <a:off x="171" y="0"/>
              <a:ext cx="59" cy="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5" name="Rectangle 23"/>
            <p:cNvSpPr>
              <a:spLocks noChangeArrowheads="1"/>
            </p:cNvSpPr>
            <p:nvPr userDrawn="1"/>
          </p:nvSpPr>
          <p:spPr bwMode="auto">
            <a:xfrm>
              <a:off x="171" y="143"/>
              <a:ext cx="59" cy="1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6" name="Rectangle 24"/>
            <p:cNvSpPr>
              <a:spLocks noChangeArrowheads="1"/>
            </p:cNvSpPr>
            <p:nvPr userDrawn="1"/>
          </p:nvSpPr>
          <p:spPr bwMode="auto">
            <a:xfrm>
              <a:off x="57" y="287"/>
              <a:ext cx="58" cy="14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8" name="Rectangle 26"/>
            <p:cNvSpPr>
              <a:spLocks noChangeArrowheads="1"/>
            </p:cNvSpPr>
            <p:nvPr userDrawn="1"/>
          </p:nvSpPr>
          <p:spPr bwMode="auto">
            <a:xfrm>
              <a:off x="114" y="287"/>
              <a:ext cx="58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79" name="Rectangle 27"/>
            <p:cNvSpPr>
              <a:spLocks noChangeArrowheads="1"/>
            </p:cNvSpPr>
            <p:nvPr userDrawn="1"/>
          </p:nvSpPr>
          <p:spPr bwMode="auto">
            <a:xfrm>
              <a:off x="0" y="429"/>
              <a:ext cx="57" cy="14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780" name="Rectangle 28"/>
            <p:cNvSpPr>
              <a:spLocks noChangeArrowheads="1"/>
            </p:cNvSpPr>
            <p:nvPr userDrawn="1"/>
          </p:nvSpPr>
          <p:spPr bwMode="auto">
            <a:xfrm>
              <a:off x="57" y="429"/>
              <a:ext cx="58" cy="14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</p:grp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8778875" y="0"/>
            <a:ext cx="365125" cy="1066800"/>
            <a:chOff x="0" y="0"/>
            <a:chExt cx="230" cy="720"/>
          </a:xfrm>
        </p:grpSpPr>
        <p:sp>
          <p:nvSpPr>
            <p:cNvPr id="74804" name="Rectangle 52"/>
            <p:cNvSpPr>
              <a:spLocks noChangeArrowheads="1"/>
            </p:cNvSpPr>
            <p:nvPr userDrawn="1"/>
          </p:nvSpPr>
          <p:spPr bwMode="auto">
            <a:xfrm>
              <a:off x="0" y="574"/>
              <a:ext cx="57" cy="14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5" name="Rectangle 53"/>
            <p:cNvSpPr>
              <a:spLocks noChangeArrowheads="1"/>
            </p:cNvSpPr>
            <p:nvPr userDrawn="1"/>
          </p:nvSpPr>
          <p:spPr bwMode="auto">
            <a:xfrm>
              <a:off x="114" y="143"/>
              <a:ext cx="58" cy="15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6" name="Rectangle 54"/>
            <p:cNvSpPr>
              <a:spLocks noChangeArrowheads="1"/>
            </p:cNvSpPr>
            <p:nvPr userDrawn="1"/>
          </p:nvSpPr>
          <p:spPr bwMode="auto">
            <a:xfrm>
              <a:off x="171" y="0"/>
              <a:ext cx="59" cy="14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7" name="Rectangle 55"/>
            <p:cNvSpPr>
              <a:spLocks noChangeArrowheads="1"/>
            </p:cNvSpPr>
            <p:nvPr userDrawn="1"/>
          </p:nvSpPr>
          <p:spPr bwMode="auto">
            <a:xfrm>
              <a:off x="171" y="143"/>
              <a:ext cx="59" cy="15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8" name="Rectangle 56"/>
            <p:cNvSpPr>
              <a:spLocks noChangeArrowheads="1"/>
            </p:cNvSpPr>
            <p:nvPr userDrawn="1"/>
          </p:nvSpPr>
          <p:spPr bwMode="auto">
            <a:xfrm>
              <a:off x="57" y="287"/>
              <a:ext cx="58" cy="144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09" name="Rectangle 57"/>
            <p:cNvSpPr>
              <a:spLocks noChangeArrowheads="1"/>
            </p:cNvSpPr>
            <p:nvPr userDrawn="1"/>
          </p:nvSpPr>
          <p:spPr bwMode="auto">
            <a:xfrm>
              <a:off x="114" y="287"/>
              <a:ext cx="58" cy="14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10" name="Rectangle 58"/>
            <p:cNvSpPr>
              <a:spLocks noChangeArrowheads="1"/>
            </p:cNvSpPr>
            <p:nvPr userDrawn="1"/>
          </p:nvSpPr>
          <p:spPr bwMode="auto">
            <a:xfrm>
              <a:off x="0" y="429"/>
              <a:ext cx="57" cy="14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74811" name="Rectangle 59"/>
            <p:cNvSpPr>
              <a:spLocks noChangeArrowheads="1"/>
            </p:cNvSpPr>
            <p:nvPr userDrawn="1"/>
          </p:nvSpPr>
          <p:spPr bwMode="auto">
            <a:xfrm>
              <a:off x="57" y="429"/>
              <a:ext cx="58" cy="14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3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94A5C32-5DCA-4E5E-BE0E-6DC9E1C5513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dirty="0" smtClean="0">
                <a:ea typeface="MS PGothic" pitchFamily="34" charset="-128"/>
              </a:rPr>
              <a:t>Revision for midterm and </a:t>
            </a:r>
            <a:r>
              <a:rPr lang="en-US" altLang="ja-JP" smtClean="0">
                <a:ea typeface="MS PGothic" pitchFamily="34" charset="-128"/>
              </a:rPr>
              <a:t>exam structure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419600"/>
            <a:ext cx="81534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SWE 312 – Designing the User-Interface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AE65D87-E4E1-4FB1-987C-DD01A819FFE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Universal Usability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diversity of human abilities, background, motivations, personalities, cultures, and work styles challenges interface designers.</a:t>
            </a:r>
          </a:p>
          <a:p>
            <a:pPr eaLnBrk="1" hangingPunct="1"/>
            <a:r>
              <a:rPr lang="en-US" smtClean="0"/>
              <a:t>Understanding the physical, intellectual and personality differences between users is vital for getting participation by broadest set of users</a:t>
            </a:r>
          </a:p>
          <a:p>
            <a:pPr eaLnBrk="1" hangingPunct="1"/>
            <a:r>
              <a:rPr lang="en-US" smtClean="0"/>
              <a:t>Sometimes accommodating the needs of one group benefits other groups as well.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F837B4C-3F56-417B-879A-90ACD0F31E6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2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4267200"/>
            <a:ext cx="64008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Guidelines, Principles, and Theories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BB3359D-E218-4888-9CB5-0BC7EE9D234A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Guidelines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86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400" smtClean="0">
                <a:ea typeface="MS PGothic" pitchFamily="34" charset="-128"/>
              </a:rPr>
              <a:t>Guidelines are based on experience</a:t>
            </a:r>
          </a:p>
          <a:p>
            <a:pPr lvl="1" indent="-220663" eaLnBrk="1" hangingPunct="1">
              <a:lnSpc>
                <a:spcPct val="90000"/>
              </a:lnSpc>
            </a:pPr>
            <a:r>
              <a:rPr lang="en-US" altLang="ja-JP" sz="2000" smtClean="0">
                <a:ea typeface="MS PGothic" pitchFamily="34" charset="-128"/>
              </a:rPr>
              <a:t>Record best practices derived from practical experience or empirical studies with appropriate examples and counterexamples </a:t>
            </a:r>
            <a:r>
              <a:rPr lang="en-US" altLang="ja-JP" sz="2000" smtClean="0">
                <a:solidFill>
                  <a:schemeClr val="bg2"/>
                </a:solidFill>
                <a:ea typeface="MS PGothic" pitchFamily="34" charset="-128"/>
              </a:rPr>
              <a:t>(an example or fact that is inconsistent with a hypothesis)</a:t>
            </a:r>
            <a:r>
              <a:rPr lang="en-US" altLang="ja-JP" sz="2000" smtClean="0">
                <a:ea typeface="MS PGothic" pitchFamily="34" charset="-128"/>
              </a:rPr>
              <a:t>, work of graphics designers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z="2400" smtClean="0">
                <a:ea typeface="MS PGothic" pitchFamily="34" charset="-128"/>
              </a:rPr>
              <a:t>Promote consistency among multiple designers in terminology, appearance, and action sequences</a:t>
            </a:r>
          </a:p>
          <a:p>
            <a:pPr lvl="1" indent="-220663" eaLnBrk="1" hangingPunct="1">
              <a:lnSpc>
                <a:spcPct val="90000"/>
              </a:lnSpc>
            </a:pPr>
            <a:r>
              <a:rPr lang="en-US" altLang="ja-JP" sz="2000" smtClean="0">
                <a:ea typeface="MS PGothic" pitchFamily="34" charset="-128"/>
              </a:rPr>
              <a:t>Apple and Microsoft guidelines for desktop applications</a:t>
            </a:r>
          </a:p>
          <a:p>
            <a:pPr lvl="1" indent="-220663" eaLnBrk="1" hangingPunct="1">
              <a:lnSpc>
                <a:spcPct val="90000"/>
              </a:lnSpc>
            </a:pPr>
            <a:r>
              <a:rPr lang="en-US" altLang="ja-JP" sz="2000" smtClean="0">
                <a:ea typeface="MS PGothic" pitchFamily="34" charset="-128"/>
              </a:rPr>
              <a:t>Guidelines for the web and mobile devices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>
                <a:ea typeface="MS PGothic" pitchFamily="34" charset="-128"/>
              </a:rPr>
              <a:t>Navigating the interface</a:t>
            </a:r>
          </a:p>
          <a:p>
            <a:endParaRPr lang="en-US" smtClean="0">
              <a:ea typeface="MS PGothic" pitchFamily="34" charset="-128"/>
            </a:endParaRPr>
          </a:p>
          <a:p>
            <a:r>
              <a:rPr lang="en-US" smtClean="0"/>
              <a:t>Organizing the display</a:t>
            </a:r>
          </a:p>
          <a:p>
            <a:endParaRPr lang="en-US" smtClean="0"/>
          </a:p>
          <a:p>
            <a:r>
              <a:rPr lang="en-US" altLang="ja-JP" smtClean="0">
                <a:ea typeface="MS PGothic" pitchFamily="34" charset="-128"/>
              </a:rPr>
              <a:t>Getting the user’s attention</a:t>
            </a:r>
          </a:p>
          <a:p>
            <a:endParaRPr lang="en-US" smtClean="0">
              <a:ea typeface="MS PGothic" pitchFamily="34" charset="-128"/>
            </a:endParaRPr>
          </a:p>
          <a:p>
            <a:r>
              <a:rPr lang="en-US" smtClean="0"/>
              <a:t>Facilitating data entry</a:t>
            </a: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4B4AD32A-234B-4A0E-8FF9-C8D20475E02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533400" y="304800"/>
            <a:ext cx="5673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Some UI design guidelines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333AAF2-DD41-45F7-A8A9-BB6D85E50190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Principles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While guidelines are narrowly focused, principles tend to be more fundamental, widely applicable, and enduring than guidelines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Fundamental principles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Determine user’s skill levels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Identify the tasks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Five primary interaction styles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Eight golden rules of interface design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mtClean="0">
                <a:ea typeface="MS PGothic" pitchFamily="34" charset="-128"/>
              </a:rPr>
              <a:t>Prevent errors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Simplicity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Structure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Consistency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Tolerance</a:t>
            </a:r>
            <a:endParaRPr lang="en-US" altLang="ja-JP" smtClean="0">
              <a:ea typeface="MS PGothic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BEC7440-B13F-420D-A72E-9915D592803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3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24200" y="4343400"/>
            <a:ext cx="58674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Managing Design Processes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F5876C1-4E6C-4FE6-B573-FA6CC3354181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Outline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(usability engineering)</a:t>
            </a:r>
          </a:p>
          <a:p>
            <a:pPr eaLnBrk="1" hangingPunct="1"/>
            <a:r>
              <a:rPr lang="en-US" smtClean="0"/>
              <a:t>Four pillars of design</a:t>
            </a:r>
          </a:p>
          <a:p>
            <a:pPr eaLnBrk="1" hangingPunct="1"/>
            <a:r>
              <a:rPr lang="en-US" smtClean="0"/>
              <a:t>Development methodologies</a:t>
            </a:r>
          </a:p>
          <a:p>
            <a:pPr eaLnBrk="1" hangingPunct="1"/>
            <a:r>
              <a:rPr lang="en-US" smtClean="0"/>
              <a:t>Ethnographic observation</a:t>
            </a:r>
          </a:p>
          <a:p>
            <a:pPr eaLnBrk="1" hangingPunct="1"/>
            <a:r>
              <a:rPr lang="en-US" smtClean="0"/>
              <a:t>Participatory design</a:t>
            </a:r>
          </a:p>
          <a:p>
            <a:pPr eaLnBrk="1" hangingPunct="1"/>
            <a:r>
              <a:rPr lang="en-US" smtClean="0"/>
              <a:t>Scenario development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315200" cy="493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3-</a:t>
            </a:r>
            <a:fld id="{A120A037-56BA-46E1-96A5-D452A14C9F90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Four Pillars of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99B30FF-74F7-453F-93C8-76C0A608D76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Chapter 4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343400"/>
            <a:ext cx="6096000" cy="1752600"/>
          </a:xfrm>
        </p:spPr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Evaluating Interface Designs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20BE1E-F3B6-44B5-AFCB-29545FDECE8B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Agenda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smtClean="0"/>
              <a:t>To understand the usability evaluation process.</a:t>
            </a:r>
          </a:p>
          <a:p>
            <a:r>
              <a:rPr lang="en-US" sz="2400" smtClean="0"/>
              <a:t>To understand how to create an evaluation strategy.</a:t>
            </a:r>
          </a:p>
          <a:p>
            <a:r>
              <a:rPr lang="en-US" sz="2400" smtClean="0"/>
              <a:t>To understand how to create an evaluation plan.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Experts reviews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Usability Testing Laboratories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Survey Instruments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Acceptance test</a:t>
            </a:r>
          </a:p>
          <a:p>
            <a:pPr eaLnBrk="1" hangingPunct="1"/>
            <a:r>
              <a:rPr lang="en-US" altLang="ja-JP" sz="2400" smtClean="0">
                <a:ea typeface="MS PGothic" pitchFamily="34" charset="-128"/>
              </a:rPr>
              <a:t>Evaluation During Active Use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52FEEAF-04A3-423C-86F9-ED1D9310F9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smtClean="0">
                <a:solidFill>
                  <a:schemeClr val="tx1"/>
                </a:solidFill>
              </a:rPr>
              <a:t>Course Objectives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dirty="0" smtClean="0"/>
              <a:t>The course objectives are to:</a:t>
            </a:r>
          </a:p>
          <a:p>
            <a:pPr>
              <a:defRPr/>
            </a:pPr>
            <a:r>
              <a:rPr lang="en-US" dirty="0" smtClean="0"/>
              <a:t>Introduce fundamental concepts of design, implementation, and evaluation of user interface.</a:t>
            </a:r>
          </a:p>
          <a:p>
            <a:pPr>
              <a:defRPr/>
            </a:pPr>
            <a:r>
              <a:rPr lang="en-US" dirty="0" smtClean="0"/>
              <a:t>Expose students to novel interfaces that go far beyond today's standard graphical user interfaces.</a:t>
            </a:r>
          </a:p>
          <a:p>
            <a:pPr marL="830263" lvl="1"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5497F9A7-551C-484E-A663-273B6F7BF37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Process of usability evaluation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219200"/>
            <a:ext cx="8355012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8AA621F9-12AC-4808-B6A2-EC6D5DDB7A7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Evaluation strategy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is the purpose of the evaluation? Are there any specific concerns or questions that you want to ask the participant about? Are there any usability requirements to explore? </a:t>
            </a:r>
          </a:p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data do you need to collect? </a:t>
            </a:r>
          </a:p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product, system, or prototype are you testing? </a:t>
            </a:r>
          </a:p>
          <a:p>
            <a:r>
              <a:rPr lang="en-US" smtClean="0">
                <a:solidFill>
                  <a:srgbClr val="0000FF"/>
                </a:solidFill>
              </a:rPr>
              <a:t>What</a:t>
            </a:r>
            <a:r>
              <a:rPr lang="en-US" smtClean="0"/>
              <a:t> constraints do you have?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6798B58B-1C9E-4B21-ABF4-A99BEBBFDD8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Evaluation plan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Choosing your users (Who?)</a:t>
            </a:r>
          </a:p>
          <a:p>
            <a:endParaRPr lang="en-US" smtClean="0"/>
          </a:p>
          <a:p>
            <a:r>
              <a:rPr lang="en-US" smtClean="0"/>
              <a:t>Creating a timetable (When?)</a:t>
            </a:r>
          </a:p>
          <a:p>
            <a:endParaRPr lang="en-US" smtClean="0"/>
          </a:p>
          <a:p>
            <a:r>
              <a:rPr lang="en-US" smtClean="0"/>
              <a:t>Preparing task descriptions (What?)</a:t>
            </a:r>
          </a:p>
          <a:p>
            <a:endParaRPr lang="en-US" smtClean="0"/>
          </a:p>
          <a:p>
            <a:r>
              <a:rPr lang="en-US" smtClean="0"/>
              <a:t>Deciding where to do the evaluation (Where?)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9DCA10D-B2A6-4911-9E33-DB9C4BE223A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► </a:t>
            </a:r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Expert Reviews</a:t>
            </a:r>
            <a:endParaRPr lang="en-US" smtClean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smtClean="0">
                <a:ea typeface="MS PGothic" pitchFamily="34" charset="-128"/>
              </a:rPr>
              <a:t>There are a variety of expert review methods to chose from: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Heuristic evaluation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Guidelines review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Consistency inspection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Cognitive walkthrough </a:t>
            </a:r>
          </a:p>
          <a:p>
            <a:pPr lvl="1" eaLnBrk="1" hangingPunct="1"/>
            <a:r>
              <a:rPr lang="en-US" altLang="ja-JP" smtClean="0">
                <a:ea typeface="MS PGothic" pitchFamily="34" charset="-128"/>
              </a:rPr>
              <a:t>Formal usability inspection </a:t>
            </a:r>
            <a:endParaRPr lang="en-US" smtClean="0"/>
          </a:p>
        </p:txBody>
      </p:sp>
      <p:pic>
        <p:nvPicPr>
          <p:cNvPr id="35845" name="Picture 4" descr="j03963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438400"/>
            <a:ext cx="32242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7A21D4-DB77-4CCC-9DF4-B6E314721852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smtClean="0">
                <a:solidFill>
                  <a:schemeClr val="tx1"/>
                </a:solidFill>
                <a:ea typeface="MS PGothic" pitchFamily="34" charset="-128"/>
              </a:rPr>
              <a:t>Survey Instruments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42313" cy="5257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ja-JP" smtClean="0">
                <a:ea typeface="MS PGothic" pitchFamily="34" charset="-128"/>
              </a:rPr>
              <a:t>Written user surveys are a familiar, inexpensive and generally acceptable companion for usability tests and expert reviews. 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ja-JP" smtClean="0">
                <a:ea typeface="MS PGothic" pitchFamily="34" charset="-128"/>
              </a:rPr>
              <a:t>Large number of respondents offer a sense of authority compare to the potentially biased and variable results from small numbers of usability participants or expert reviewers</a:t>
            </a:r>
          </a:p>
          <a:p>
            <a:pPr marL="609600" indent="-609600"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ja-JP" smtClean="0">
                <a:ea typeface="MS PGothic" pitchFamily="34" charset="-128"/>
              </a:rPr>
              <a:t>Keys to successful surveys</a:t>
            </a:r>
          </a:p>
          <a:p>
            <a:pPr marL="990600" lvl="1" indent="-533400"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ja-JP" sz="2800" smtClean="0">
                <a:ea typeface="MS PGothic" pitchFamily="34" charset="-128"/>
              </a:rPr>
              <a:t>Clear goals in advance</a:t>
            </a:r>
          </a:p>
          <a:p>
            <a:pPr marL="990600" lvl="1" indent="-533400"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altLang="ja-JP" sz="2800" smtClean="0">
                <a:ea typeface="MS PGothic" pitchFamily="34" charset="-128"/>
              </a:rPr>
              <a:t>Development of focused items that help attain the goals. </a:t>
            </a:r>
            <a:endParaRPr lang="en-US" altLang="ja-JP" smtClean="0">
              <a:ea typeface="MS PGothic" pitchFamily="34" charset="-128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481BFAD-D465-44D2-AA63-97B1205AD180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Task and User Analysis</a:t>
            </a:r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		Dr Mahmood Niazi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 understand the relationship between goals, tasks and actions.</a:t>
            </a:r>
          </a:p>
          <a:p>
            <a:endParaRPr lang="en-US" smtClean="0"/>
          </a:p>
          <a:p>
            <a:r>
              <a:rPr lang="en-US" smtClean="0"/>
              <a:t>To understand different techniques for task analysis.</a:t>
            </a:r>
          </a:p>
          <a:p>
            <a:r>
              <a:rPr lang="en-US" smtClean="0"/>
              <a:t>To understand the needs of users of different experience levels</a:t>
            </a:r>
          </a:p>
          <a:p>
            <a:pPr lvl="1"/>
            <a:r>
              <a:rPr lang="en-US" sz="2000" smtClean="0"/>
              <a:t>beginners, intermediates, and expert.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Relationship between goals, tasks, and actions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382000" cy="4953000"/>
          </a:xfrm>
        </p:spPr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143000"/>
            <a:ext cx="79248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7"/>
          <p:cNvSpPr>
            <a:spLocks noChangeArrowheads="1"/>
          </p:cNvSpPr>
          <p:nvPr/>
        </p:nvSpPr>
        <p:spPr bwMode="auto">
          <a:xfrm>
            <a:off x="685800" y="5907088"/>
            <a:ext cx="7772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Some task are decomposable into subtasks before the action level is reached.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52513"/>
            <a:ext cx="8669338" cy="553402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mtClean="0"/>
              <a:t>	A </a:t>
            </a:r>
            <a:r>
              <a:rPr lang="en-US" altLang="en-US" b="1" smtClean="0"/>
              <a:t>use case</a:t>
            </a:r>
            <a:r>
              <a:rPr lang="en-US" altLang="en-US" smtClean="0"/>
              <a:t> is a behaviorally related sequence of steps (a scenario), both automated and manual for the purpose of completing a single business task.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mtClean="0">
                <a:solidFill>
                  <a:srgbClr val="9900FF"/>
                </a:solidFill>
              </a:rPr>
              <a:t>	</a:t>
            </a:r>
            <a:r>
              <a:rPr lang="en-US" altLang="en-US" smtClean="0"/>
              <a:t>A use case represents steps in a specific business process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mtClean="0"/>
          </a:p>
          <a:p>
            <a:pPr>
              <a:spcBef>
                <a:spcPct val="0"/>
              </a:spcBef>
            </a:pPr>
            <a:r>
              <a:rPr lang="en-US" altLang="en-US" smtClean="0"/>
              <a:t>	</a:t>
            </a:r>
            <a:r>
              <a:rPr lang="en-US" altLang="en-US" sz="2400" smtClean="0">
                <a:solidFill>
                  <a:srgbClr val="006600"/>
                </a:solidFill>
              </a:rPr>
              <a:t>Submit change of address</a:t>
            </a:r>
          </a:p>
          <a:p>
            <a:r>
              <a:rPr lang="en-US" altLang="en-US" sz="2400" smtClean="0">
                <a:solidFill>
                  <a:srgbClr val="006600"/>
                </a:solidFill>
              </a:rPr>
              <a:t>	Maintain member order</a:t>
            </a:r>
          </a:p>
          <a:p>
            <a:r>
              <a:rPr lang="en-US" altLang="en-US" sz="2400" smtClean="0">
                <a:solidFill>
                  <a:srgbClr val="006600"/>
                </a:solidFill>
              </a:rPr>
              <a:t>	Make purchase inquiry</a:t>
            </a:r>
          </a:p>
          <a:p>
            <a:pPr>
              <a:buFontTx/>
              <a:buNone/>
            </a:pPr>
            <a:r>
              <a:rPr lang="en-US" altLang="en-US" smtClean="0">
                <a:solidFill>
                  <a:srgbClr val="9900FF"/>
                </a:solidFill>
              </a:rPr>
              <a:t>	</a:t>
            </a:r>
          </a:p>
          <a:p>
            <a:pPr>
              <a:buFontTx/>
              <a:buNone/>
            </a:pPr>
            <a:r>
              <a:rPr lang="en-US" altLang="en-US" smtClean="0"/>
              <a:t>	</a:t>
            </a:r>
          </a:p>
        </p:txBody>
      </p:sp>
      <p:grpSp>
        <p:nvGrpSpPr>
          <p:cNvPr id="18435" name="Group 4"/>
          <p:cNvGrpSpPr>
            <a:grpSpLocks/>
          </p:cNvGrpSpPr>
          <p:nvPr/>
        </p:nvGrpSpPr>
        <p:grpSpPr bwMode="auto">
          <a:xfrm>
            <a:off x="5703888" y="4437063"/>
            <a:ext cx="2971800" cy="1371600"/>
            <a:chOff x="1728" y="3168"/>
            <a:chExt cx="1872" cy="864"/>
          </a:xfrm>
        </p:grpSpPr>
        <p:sp>
          <p:nvSpPr>
            <p:cNvPr id="18437" name="Oval 5"/>
            <p:cNvSpPr>
              <a:spLocks noChangeArrowheads="1"/>
            </p:cNvSpPr>
            <p:nvPr/>
          </p:nvSpPr>
          <p:spPr bwMode="auto">
            <a:xfrm>
              <a:off x="1728" y="3168"/>
              <a:ext cx="1632" cy="48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1776" y="3744"/>
              <a:ext cx="18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en-US" sz="1800"/>
                <a:t>Make appointment</a:t>
              </a:r>
              <a:endParaRPr lang="en-AU" altLang="en-US" sz="1800"/>
            </a:p>
          </p:txBody>
        </p:sp>
      </p:grpSp>
      <p:sp>
        <p:nvSpPr>
          <p:cNvPr id="18436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7058"/>
                  </a:schemeClr>
                </a:solidFill>
              </a14:hiddenFill>
            </a:ext>
          </a:extLst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Use Case modeling and documenting</a:t>
            </a:r>
          </a:p>
        </p:txBody>
      </p:sp>
    </p:spTree>
    <p:extLst>
      <p:ext uri="{BB962C8B-B14F-4D97-AF65-F5344CB8AC3E}">
        <p14:creationId xmlns:p14="http://schemas.microsoft.com/office/powerpoint/2010/main" val="23129334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127125"/>
            <a:ext cx="8364538" cy="481647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mtClean="0"/>
              <a:t>	An </a:t>
            </a:r>
            <a:r>
              <a:rPr lang="en-US" altLang="en-US" b="1" smtClean="0"/>
              <a:t>actor</a:t>
            </a:r>
            <a:r>
              <a:rPr lang="en-US" altLang="en-US" smtClean="0"/>
              <a:t> represents anything that needs to interact with the system to exchange information. An actor is a user, a role, which could be an external system as well as a person. </a:t>
            </a:r>
            <a:r>
              <a:rPr lang="en-US" altLang="en-US" smtClean="0">
                <a:solidFill>
                  <a:srgbClr val="9900FF"/>
                </a:solidFill>
              </a:rPr>
              <a:t>	</a:t>
            </a:r>
          </a:p>
          <a:p>
            <a:r>
              <a:rPr lang="en-US" altLang="en-US" smtClean="0">
                <a:solidFill>
                  <a:srgbClr val="9900FF"/>
                </a:solidFill>
              </a:rPr>
              <a:t>	</a:t>
            </a:r>
            <a:r>
              <a:rPr lang="en-US" altLang="en-US" smtClean="0">
                <a:solidFill>
                  <a:srgbClr val="006600"/>
                </a:solidFill>
              </a:rPr>
              <a:t>Club member</a:t>
            </a:r>
          </a:p>
          <a:p>
            <a:r>
              <a:rPr lang="en-US" altLang="en-US" smtClean="0">
                <a:solidFill>
                  <a:srgbClr val="006600"/>
                </a:solidFill>
              </a:rPr>
              <a:t>	Doctor				</a:t>
            </a:r>
            <a:r>
              <a:rPr lang="en-US" altLang="en-US" smtClean="0"/>
              <a:t>An actor</a:t>
            </a:r>
          </a:p>
          <a:p>
            <a:r>
              <a:rPr lang="en-US" altLang="en-US" smtClean="0">
                <a:solidFill>
                  <a:srgbClr val="006600"/>
                </a:solidFill>
              </a:rPr>
              <a:t>	Patient</a:t>
            </a:r>
          </a:p>
          <a:p>
            <a:endParaRPr lang="en-US" altLang="en-US" smtClean="0">
              <a:solidFill>
                <a:srgbClr val="006600"/>
              </a:solidFill>
            </a:endParaRPr>
          </a:p>
          <a:p>
            <a:pPr lvl="1"/>
            <a:r>
              <a:rPr lang="en-US" altLang="en-US" b="1" smtClean="0">
                <a:solidFill>
                  <a:srgbClr val="006600"/>
                </a:solidFill>
              </a:rPr>
              <a:t>Communication</a:t>
            </a:r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5438775" y="3136900"/>
            <a:ext cx="428625" cy="939800"/>
            <a:chOff x="2330" y="2480"/>
            <a:chExt cx="270" cy="592"/>
          </a:xfrm>
        </p:grpSpPr>
        <p:sp>
          <p:nvSpPr>
            <p:cNvPr id="20486" name="Oval 4"/>
            <p:cNvSpPr>
              <a:spLocks noChangeArrowheads="1"/>
            </p:cNvSpPr>
            <p:nvPr/>
          </p:nvSpPr>
          <p:spPr bwMode="auto">
            <a:xfrm>
              <a:off x="2398" y="2480"/>
              <a:ext cx="134" cy="142"/>
            </a:xfrm>
            <a:prstGeom prst="ellips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20487" name="Freeform 5"/>
            <p:cNvSpPr>
              <a:spLocks/>
            </p:cNvSpPr>
            <p:nvPr/>
          </p:nvSpPr>
          <p:spPr bwMode="auto">
            <a:xfrm>
              <a:off x="2465" y="2622"/>
              <a:ext cx="135" cy="450"/>
            </a:xfrm>
            <a:custGeom>
              <a:avLst/>
              <a:gdLst>
                <a:gd name="T0" fmla="*/ 0 w 30"/>
                <a:gd name="T1" fmla="*/ 0 h 95"/>
                <a:gd name="T2" fmla="*/ 0 w 30"/>
                <a:gd name="T3" fmla="*/ 4779 h 95"/>
                <a:gd name="T4" fmla="*/ 2736 w 30"/>
                <a:gd name="T5" fmla="*/ 10099 h 9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lnTo>
                    <a:pt x="0" y="45"/>
                  </a:lnTo>
                  <a:lnTo>
                    <a:pt x="30" y="95"/>
                  </a:lnTo>
                </a:path>
              </a:pathLst>
            </a:custGeom>
            <a:noFill/>
            <a:ln w="57150" cmpd="sng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8" name="Line 6"/>
            <p:cNvSpPr>
              <a:spLocks noChangeShapeType="1"/>
            </p:cNvSpPr>
            <p:nvPr/>
          </p:nvSpPr>
          <p:spPr bwMode="auto">
            <a:xfrm flipH="1">
              <a:off x="2330" y="2835"/>
              <a:ext cx="135" cy="237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9" name="Line 7"/>
            <p:cNvSpPr>
              <a:spLocks noChangeShapeType="1"/>
            </p:cNvSpPr>
            <p:nvPr/>
          </p:nvSpPr>
          <p:spPr bwMode="auto">
            <a:xfrm flipH="1">
              <a:off x="2330" y="2693"/>
              <a:ext cx="270" cy="2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484" name="Line 8"/>
          <p:cNvSpPr>
            <a:spLocks noChangeShapeType="1"/>
          </p:cNvSpPr>
          <p:nvPr/>
        </p:nvSpPr>
        <p:spPr bwMode="auto">
          <a:xfrm>
            <a:off x="4624388" y="5229225"/>
            <a:ext cx="1676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85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7058"/>
                  </a:schemeClr>
                </a:solidFill>
              </a14:hiddenFill>
            </a:ext>
          </a:extLst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Use Case modeling and documenting</a:t>
            </a:r>
          </a:p>
        </p:txBody>
      </p:sp>
    </p:spTree>
    <p:extLst>
      <p:ext uri="{BB962C8B-B14F-4D97-AF65-F5344CB8AC3E}">
        <p14:creationId xmlns:p14="http://schemas.microsoft.com/office/powerpoint/2010/main" val="35115121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A13F1E2-B652-4EEB-B6EB-37724FB2103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800" b="1" smtClean="0">
                <a:solidFill>
                  <a:schemeClr val="tx1"/>
                </a:solidFill>
              </a:rPr>
              <a:t/>
            </a:r>
            <a:br>
              <a:rPr lang="en-US" sz="2800" b="1" smtClean="0">
                <a:solidFill>
                  <a:schemeClr val="tx1"/>
                </a:solidFill>
              </a:rPr>
            </a:br>
            <a:r>
              <a:rPr lang="en-US" sz="2800" b="1" smtClean="0">
                <a:solidFill>
                  <a:schemeClr val="tx1"/>
                </a:solidFill>
              </a:rPr>
              <a:t>Relationship of Course Learning Outcomes </a:t>
            </a:r>
            <a:r>
              <a:rPr lang="en-US" sz="2800" smtClean="0">
                <a:solidFill>
                  <a:schemeClr val="tx1"/>
                </a:solidFill>
              </a:rPr>
              <a:t/>
            </a:r>
            <a:br>
              <a:rPr lang="en-US" sz="2800" smtClean="0">
                <a:solidFill>
                  <a:schemeClr val="tx1"/>
                </a:solidFill>
              </a:rPr>
            </a:br>
            <a:endParaRPr lang="en-US" sz="2800" smtClean="0">
              <a:solidFill>
                <a:schemeClr val="tx1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Upon completion of this course, students will have the ability to:</a:t>
            </a:r>
          </a:p>
          <a:p>
            <a:r>
              <a:rPr lang="en-US" sz="2000" smtClean="0"/>
              <a:t>Create user interface designs using the components of different interaction styles.</a:t>
            </a:r>
            <a:r>
              <a:rPr lang="en-US" sz="2000" b="1" smtClean="0"/>
              <a:t> </a:t>
            </a:r>
            <a:endParaRPr lang="en-US" sz="2000" smtClean="0"/>
          </a:p>
          <a:p>
            <a:r>
              <a:rPr lang="en-US" sz="2000" smtClean="0"/>
              <a:t>Evaluate user interfaces for usability.</a:t>
            </a:r>
          </a:p>
          <a:p>
            <a:r>
              <a:rPr lang="en-US" sz="2000" smtClean="0"/>
              <a:t>Follow usability engineering principles while designing user interfaces. </a:t>
            </a:r>
          </a:p>
          <a:p>
            <a:r>
              <a:rPr lang="en-US" sz="2000" smtClean="0"/>
              <a:t>Use different software tools for visual prototyping</a:t>
            </a:r>
            <a:r>
              <a:rPr lang="en-US" sz="2000" b="1" smtClean="0"/>
              <a:t> </a:t>
            </a:r>
            <a:endParaRPr lang="en-US" sz="2000" smtClean="0"/>
          </a:p>
          <a:p>
            <a:r>
              <a:rPr lang="en-US" sz="2000" smtClean="0"/>
              <a:t>Demonstrate a prototype of a project. </a:t>
            </a:r>
          </a:p>
          <a:p>
            <a:r>
              <a:rPr lang="en-US" sz="2000" smtClean="0"/>
              <a:t>Create different types of manuals such as: user Manuals, Online Help and Tutorials </a:t>
            </a:r>
          </a:p>
          <a:p>
            <a:r>
              <a:rPr lang="en-US" sz="2000" smtClean="0"/>
              <a:t>Work as a team leader and a member of a team.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7058"/>
                  </a:schemeClr>
                </a:solidFill>
              </a14:hiddenFill>
            </a:ext>
          </a:extLst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Use Case modeling and documenting</a:t>
            </a:r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268413"/>
            <a:ext cx="7993062" cy="4752975"/>
          </a:xfrm>
          <a:noFill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07950" y="6381750"/>
            <a:ext cx="2955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3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Shelly/Cashman/Rosenblatt, 2003</a:t>
            </a:r>
            <a:endParaRPr lang="en-GB" altLang="en-US" sz="1600"/>
          </a:p>
        </p:txBody>
      </p:sp>
    </p:spTree>
    <p:extLst>
      <p:ext uri="{BB962C8B-B14F-4D97-AF65-F5344CB8AC3E}">
        <p14:creationId xmlns:p14="http://schemas.microsoft.com/office/powerpoint/2010/main" val="1395091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mtClean="0"/>
              <a:t>Step 1: Identifying Actors and Use Cases</a:t>
            </a:r>
          </a:p>
          <a:p>
            <a:pPr>
              <a:buFontTx/>
              <a:buNone/>
            </a:pPr>
            <a:r>
              <a:rPr lang="en-US" altLang="en-US" smtClean="0"/>
              <a:t>Step 2: Constructing a Use Case Model Diagram</a:t>
            </a:r>
          </a:p>
          <a:p>
            <a:pPr>
              <a:buFontTx/>
              <a:buNone/>
            </a:pPr>
            <a:r>
              <a:rPr lang="en-US" altLang="en-US" smtClean="0"/>
              <a:t>Step 3: Document the Use Case Course of Events</a:t>
            </a:r>
          </a:p>
          <a:p>
            <a:pPr>
              <a:buFontTx/>
              <a:buNone/>
            </a:pPr>
            <a:endParaRPr lang="en-US" altLang="en-US" smtClean="0"/>
          </a:p>
        </p:txBody>
      </p:sp>
      <p:sp>
        <p:nvSpPr>
          <p:cNvPr id="26627" name="Rectangle 9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bg2">
                    <a:alpha val="67058"/>
                  </a:schemeClr>
                </a:solidFill>
              </a14:hiddenFill>
            </a:ext>
          </a:extLst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Use Case modeling and documenting</a:t>
            </a:r>
          </a:p>
        </p:txBody>
      </p:sp>
    </p:spTree>
    <p:extLst>
      <p:ext uri="{BB962C8B-B14F-4D97-AF65-F5344CB8AC3E}">
        <p14:creationId xmlns:p14="http://schemas.microsoft.com/office/powerpoint/2010/main" val="41627855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305800" cy="990600"/>
          </a:xfrm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Example Use Cases: Class activity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31900"/>
            <a:ext cx="8593138" cy="327660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US" altLang="en-US" smtClean="0">
                <a:cs typeface="Times New Roman" panose="02020603050405020304" pitchFamily="18" charset="0"/>
              </a:rPr>
              <a:t>Consider typical post office and the processes involved in selling stamps, renting post office boxes and delivering mail to postal customers</a:t>
            </a:r>
            <a:r>
              <a:rPr lang="en-US" altLang="en-US" sz="2000" smtClean="0"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AU" altLang="en-US" sz="2400" i="1" smtClean="0">
                <a:solidFill>
                  <a:srgbClr val="006600"/>
                </a:solidFill>
                <a:cs typeface="Times New Roman" panose="02020603050405020304" pitchFamily="18" charset="0"/>
              </a:rPr>
              <a:t>Identify possible actors and use cases involved in post office functions </a:t>
            </a:r>
            <a:endParaRPr lang="en-US" altLang="en-US" sz="2400" i="1" smtClean="0">
              <a:solidFill>
                <a:srgbClr val="006600"/>
              </a:solidFill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AU" altLang="en-US" sz="2400" i="1" smtClean="0">
                <a:solidFill>
                  <a:srgbClr val="006600"/>
                </a:solidFill>
                <a:cs typeface="Times New Roman" panose="02020603050405020304" pitchFamily="18" charset="0"/>
              </a:rPr>
              <a:t>Create a use case diagram for any two use cases of the post office system </a:t>
            </a:r>
            <a:endParaRPr lang="en-US" altLang="en-US" sz="2400" i="1" smtClean="0">
              <a:solidFill>
                <a:srgbClr val="006600"/>
              </a:solidFill>
              <a:cs typeface="Times New Roman" panose="02020603050405020304" pitchFamily="18" charset="0"/>
            </a:endParaRPr>
          </a:p>
          <a:p>
            <a:pPr marL="0" indent="0" algn="just">
              <a:lnSpc>
                <a:spcPct val="90000"/>
              </a:lnSpc>
              <a:buFontTx/>
              <a:buNone/>
            </a:pPr>
            <a:r>
              <a:rPr lang="en-AU" altLang="en-US" sz="2400" i="1" smtClean="0">
                <a:solidFill>
                  <a:srgbClr val="006600"/>
                </a:solidFill>
                <a:cs typeface="Times New Roman" panose="02020603050405020304" pitchFamily="18" charset="0"/>
              </a:rPr>
              <a:t>Complete a use case description document for any one use case</a:t>
            </a:r>
            <a:endParaRPr lang="en-US" altLang="en-US" sz="2400" i="1" smtClean="0">
              <a:solidFill>
                <a:srgbClr val="006600"/>
              </a:solidFill>
            </a:endParaRPr>
          </a:p>
        </p:txBody>
      </p:sp>
      <p:sp>
        <p:nvSpPr>
          <p:cNvPr id="618500" name="Rectangle 4"/>
          <p:cNvSpPr>
            <a:spLocks noChangeArrowheads="1"/>
          </p:cNvSpPr>
          <p:nvPr/>
        </p:nvSpPr>
        <p:spPr bwMode="auto">
          <a:xfrm>
            <a:off x="395288" y="4708525"/>
            <a:ext cx="859313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  <a:buClrTx/>
              <a:buSzTx/>
              <a:buFontTx/>
              <a:buNone/>
            </a:pPr>
            <a:r>
              <a:rPr lang="en-AU" altLang="en-US" sz="1800" i="1">
                <a:solidFill>
                  <a:srgbClr val="006600"/>
                </a:solidFill>
                <a:ea typeface="MS Mincho" panose="02020609040205080304" pitchFamily="49" charset="-128"/>
              </a:rPr>
              <a:t>Actors</a:t>
            </a:r>
            <a:r>
              <a:rPr lang="en-AU" altLang="en-US" sz="1800">
                <a:ea typeface="MS Mincho" panose="02020609040205080304" pitchFamily="49" charset="-128"/>
              </a:rPr>
              <a:t> might include Customer, Postal Worker, and Route Carrier</a:t>
            </a:r>
            <a:r>
              <a:rPr lang="en-AU" altLang="en-US" sz="1800">
                <a:cs typeface="Times New Roman" panose="02020603050405020304" pitchFamily="18" charset="0"/>
              </a:rPr>
              <a:t>.</a:t>
            </a:r>
            <a:r>
              <a:rPr lang="en-AU" altLang="en-US" sz="1800">
                <a:ea typeface="MS Mincho" panose="02020609040205080304" pitchFamily="49" charset="-128"/>
              </a:rPr>
              <a:t> </a:t>
            </a:r>
            <a:endParaRPr lang="en-US" altLang="en-US" sz="1800">
              <a:ea typeface="MS Mincho" panose="02020609040205080304" pitchFamily="49" charset="-128"/>
            </a:endParaRPr>
          </a:p>
          <a:p>
            <a:pPr algn="just" eaLnBrk="1" hangingPunct="1">
              <a:spcBef>
                <a:spcPct val="20000"/>
              </a:spcBef>
              <a:buClrTx/>
              <a:buSzTx/>
              <a:buFontTx/>
              <a:buNone/>
            </a:pPr>
            <a:r>
              <a:rPr lang="en-AU" altLang="en-US" sz="1800" i="1">
                <a:solidFill>
                  <a:srgbClr val="006600"/>
                </a:solidFill>
                <a:ea typeface="MS Mincho" panose="02020609040205080304" pitchFamily="49" charset="-128"/>
              </a:rPr>
              <a:t>Use cases</a:t>
            </a:r>
            <a:r>
              <a:rPr lang="en-AU" altLang="en-US" sz="1800">
                <a:ea typeface="MS Mincho" panose="02020609040205080304" pitchFamily="49" charset="-128"/>
              </a:rPr>
              <a:t> might include Buy Stamps, Manage Stamp Inventory, Rent P.O. Box, Certify Mail, Deliver Mail, Sort Incoming Mail</a:t>
            </a:r>
            <a:r>
              <a:rPr lang="en-US" altLang="en-US" sz="1800">
                <a:ea typeface="MS Mincho" panose="02020609040205080304" pitchFamily="49" charset="-128"/>
              </a:rPr>
              <a:t>.</a:t>
            </a:r>
            <a:endParaRPr lang="en-US" altLang="en-US" sz="180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8503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18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18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500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Example Use Cases diagram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66775" y="1736725"/>
            <a:ext cx="1374775" cy="1638300"/>
            <a:chOff x="546" y="1560"/>
            <a:chExt cx="866" cy="1032"/>
          </a:xfrm>
        </p:grpSpPr>
        <p:grpSp>
          <p:nvGrpSpPr>
            <p:cNvPr id="47135" name="Group 4"/>
            <p:cNvGrpSpPr>
              <a:grpSpLocks/>
            </p:cNvGrpSpPr>
            <p:nvPr/>
          </p:nvGrpSpPr>
          <p:grpSpPr bwMode="auto">
            <a:xfrm>
              <a:off x="834" y="1560"/>
              <a:ext cx="230" cy="681"/>
              <a:chOff x="1132" y="2584"/>
              <a:chExt cx="1440" cy="3600"/>
            </a:xfrm>
          </p:grpSpPr>
          <p:sp>
            <p:nvSpPr>
              <p:cNvPr id="47137" name="Oval 5"/>
              <p:cNvSpPr>
                <a:spLocks noChangeArrowheads="1"/>
              </p:cNvSpPr>
              <p:nvPr/>
            </p:nvSpPr>
            <p:spPr bwMode="auto">
              <a:xfrm>
                <a:off x="1420" y="2584"/>
                <a:ext cx="864" cy="864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3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3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3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3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3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47138" name="Line 6"/>
              <p:cNvSpPr>
                <a:spLocks noChangeShapeType="1"/>
              </p:cNvSpPr>
              <p:nvPr/>
            </p:nvSpPr>
            <p:spPr bwMode="auto">
              <a:xfrm>
                <a:off x="1852" y="3448"/>
                <a:ext cx="0" cy="172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39" name="Line 7"/>
              <p:cNvSpPr>
                <a:spLocks noChangeShapeType="1"/>
              </p:cNvSpPr>
              <p:nvPr/>
            </p:nvSpPr>
            <p:spPr bwMode="auto">
              <a:xfrm flipH="1">
                <a:off x="1852" y="3880"/>
                <a:ext cx="720" cy="1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0" name="Line 8"/>
              <p:cNvSpPr>
                <a:spLocks noChangeShapeType="1"/>
              </p:cNvSpPr>
              <p:nvPr/>
            </p:nvSpPr>
            <p:spPr bwMode="auto">
              <a:xfrm flipH="1" flipV="1">
                <a:off x="1132" y="3880"/>
                <a:ext cx="720" cy="1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1" name="Line 9"/>
              <p:cNvSpPr>
                <a:spLocks noChangeShapeType="1"/>
              </p:cNvSpPr>
              <p:nvPr/>
            </p:nvSpPr>
            <p:spPr bwMode="auto">
              <a:xfrm>
                <a:off x="1852" y="5032"/>
                <a:ext cx="576" cy="115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42" name="Line 10"/>
              <p:cNvSpPr>
                <a:spLocks noChangeShapeType="1"/>
              </p:cNvSpPr>
              <p:nvPr/>
            </p:nvSpPr>
            <p:spPr bwMode="auto">
              <a:xfrm flipH="1">
                <a:off x="1276" y="5032"/>
                <a:ext cx="576" cy="115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7136" name="Text Box 11"/>
            <p:cNvSpPr txBox="1">
              <a:spLocks noChangeArrowheads="1"/>
            </p:cNvSpPr>
            <p:nvPr/>
          </p:nvSpPr>
          <p:spPr bwMode="auto">
            <a:xfrm>
              <a:off x="546" y="2304"/>
              <a:ext cx="8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ts val="1200"/>
                </a:spcBef>
                <a:buClrTx/>
                <a:buSzTx/>
                <a:buFontTx/>
                <a:buNone/>
              </a:pPr>
              <a:r>
                <a:rPr lang="en-US" altLang="en-US" sz="1400"/>
                <a:t>Customer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335338" y="1774825"/>
            <a:ext cx="1262062" cy="914400"/>
            <a:chOff x="2101" y="1584"/>
            <a:chExt cx="795" cy="576"/>
          </a:xfrm>
        </p:grpSpPr>
        <p:sp>
          <p:nvSpPr>
            <p:cNvPr id="47133" name="Oval 13"/>
            <p:cNvSpPr>
              <a:spLocks noChangeArrowheads="1"/>
            </p:cNvSpPr>
            <p:nvPr/>
          </p:nvSpPr>
          <p:spPr bwMode="auto">
            <a:xfrm>
              <a:off x="2101" y="1584"/>
              <a:ext cx="795" cy="40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  <p:sp>
          <p:nvSpPr>
            <p:cNvPr id="47134" name="Text Box 14"/>
            <p:cNvSpPr txBox="1">
              <a:spLocks noChangeArrowheads="1"/>
            </p:cNvSpPr>
            <p:nvPr/>
          </p:nvSpPr>
          <p:spPr bwMode="auto">
            <a:xfrm>
              <a:off x="2159" y="2001"/>
              <a:ext cx="633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ts val="1200"/>
                </a:spcBef>
                <a:buClrTx/>
                <a:buSzTx/>
                <a:buFontTx/>
                <a:buNone/>
              </a:pPr>
              <a:r>
                <a:rPr lang="en-US" altLang="en-US" sz="1200"/>
                <a:t>Buy Stamps</a:t>
              </a:r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598613" y="1797050"/>
            <a:ext cx="2036762" cy="520700"/>
            <a:chOff x="1007" y="1598"/>
            <a:chExt cx="1094" cy="328"/>
          </a:xfrm>
        </p:grpSpPr>
        <p:sp>
          <p:nvSpPr>
            <p:cNvPr id="47131" name="Text Box 16"/>
            <p:cNvSpPr txBox="1">
              <a:spLocks noChangeArrowheads="1"/>
            </p:cNvSpPr>
            <p:nvPr/>
          </p:nvSpPr>
          <p:spPr bwMode="auto">
            <a:xfrm>
              <a:off x="1237" y="1598"/>
              <a:ext cx="519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/>
                <a:t>Requests Stamps</a:t>
              </a:r>
            </a:p>
          </p:txBody>
        </p:sp>
        <p:sp>
          <p:nvSpPr>
            <p:cNvPr id="47132" name="Line 17"/>
            <p:cNvSpPr>
              <a:spLocks noChangeShapeType="1"/>
            </p:cNvSpPr>
            <p:nvPr/>
          </p:nvSpPr>
          <p:spPr bwMode="auto">
            <a:xfrm>
              <a:off x="1007" y="1897"/>
              <a:ext cx="109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706938" y="1797050"/>
            <a:ext cx="1463675" cy="474663"/>
            <a:chOff x="2965" y="1598"/>
            <a:chExt cx="922" cy="299"/>
          </a:xfrm>
        </p:grpSpPr>
        <p:sp>
          <p:nvSpPr>
            <p:cNvPr id="47129" name="Text Box 19"/>
            <p:cNvSpPr txBox="1">
              <a:spLocks noChangeArrowheads="1"/>
            </p:cNvSpPr>
            <p:nvPr/>
          </p:nvSpPr>
          <p:spPr bwMode="auto">
            <a:xfrm>
              <a:off x="3253" y="1598"/>
              <a:ext cx="600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Sells Stamps</a:t>
              </a:r>
            </a:p>
          </p:txBody>
        </p:sp>
        <p:sp>
          <p:nvSpPr>
            <p:cNvPr id="47130" name="Line 20"/>
            <p:cNvSpPr>
              <a:spLocks noChangeShapeType="1"/>
            </p:cNvSpPr>
            <p:nvPr/>
          </p:nvSpPr>
          <p:spPr bwMode="auto">
            <a:xfrm flipH="1" flipV="1">
              <a:off x="2965" y="1897"/>
              <a:ext cx="92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4432300" y="2541588"/>
            <a:ext cx="1095375" cy="2033587"/>
            <a:chOff x="2792" y="2067"/>
            <a:chExt cx="690" cy="1281"/>
          </a:xfrm>
        </p:grpSpPr>
        <p:sp>
          <p:nvSpPr>
            <p:cNvPr id="47127" name="Text Box 22"/>
            <p:cNvSpPr txBox="1">
              <a:spLocks noChangeArrowheads="1"/>
            </p:cNvSpPr>
            <p:nvPr/>
          </p:nvSpPr>
          <p:spPr bwMode="auto">
            <a:xfrm>
              <a:off x="2850" y="2462"/>
              <a:ext cx="63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/>
                <a:t>Adjusts Inventory</a:t>
              </a:r>
            </a:p>
          </p:txBody>
        </p:sp>
        <p:sp>
          <p:nvSpPr>
            <p:cNvPr id="47128" name="Line 23"/>
            <p:cNvSpPr>
              <a:spLocks noChangeShapeType="1"/>
            </p:cNvSpPr>
            <p:nvPr/>
          </p:nvSpPr>
          <p:spPr bwMode="auto">
            <a:xfrm>
              <a:off x="2792" y="2067"/>
              <a:ext cx="133" cy="12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5164138" y="2638425"/>
            <a:ext cx="1300162" cy="1900238"/>
            <a:chOff x="3253" y="2128"/>
            <a:chExt cx="819" cy="1197"/>
          </a:xfrm>
        </p:grpSpPr>
        <p:sp>
          <p:nvSpPr>
            <p:cNvPr id="47125" name="Text Box 25"/>
            <p:cNvSpPr txBox="1">
              <a:spLocks noChangeArrowheads="1"/>
            </p:cNvSpPr>
            <p:nvPr/>
          </p:nvSpPr>
          <p:spPr bwMode="auto">
            <a:xfrm>
              <a:off x="3541" y="2750"/>
              <a:ext cx="528" cy="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/>
                <a:t>Changes Min/Max Levels</a:t>
              </a:r>
            </a:p>
          </p:txBody>
        </p:sp>
        <p:sp>
          <p:nvSpPr>
            <p:cNvPr id="47126" name="Line 26"/>
            <p:cNvSpPr>
              <a:spLocks noChangeShapeType="1"/>
            </p:cNvSpPr>
            <p:nvPr/>
          </p:nvSpPr>
          <p:spPr bwMode="auto">
            <a:xfrm flipH="1">
              <a:off x="3253" y="2128"/>
              <a:ext cx="819" cy="11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27"/>
          <p:cNvGrpSpPr>
            <a:grpSpLocks/>
          </p:cNvGrpSpPr>
          <p:nvPr/>
        </p:nvGrpSpPr>
        <p:grpSpPr bwMode="auto">
          <a:xfrm>
            <a:off x="6426200" y="1827213"/>
            <a:ext cx="1117600" cy="1624012"/>
            <a:chOff x="4048" y="1617"/>
            <a:chExt cx="704" cy="1023"/>
          </a:xfrm>
        </p:grpSpPr>
        <p:sp>
          <p:nvSpPr>
            <p:cNvPr id="47117" name="Text Box 28"/>
            <p:cNvSpPr txBox="1">
              <a:spLocks noChangeArrowheads="1"/>
            </p:cNvSpPr>
            <p:nvPr/>
          </p:nvSpPr>
          <p:spPr bwMode="auto">
            <a:xfrm>
              <a:off x="4048" y="2352"/>
              <a:ext cx="70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ts val="1200"/>
                </a:spcBef>
                <a:buClrTx/>
                <a:buSzTx/>
                <a:buFontTx/>
                <a:buNone/>
              </a:pPr>
              <a:r>
                <a:rPr lang="en-US" altLang="en-US" sz="1400"/>
                <a:t>Postal Worker</a:t>
              </a:r>
            </a:p>
          </p:txBody>
        </p:sp>
        <p:grpSp>
          <p:nvGrpSpPr>
            <p:cNvPr id="47118" name="Group 29"/>
            <p:cNvGrpSpPr>
              <a:grpSpLocks/>
            </p:cNvGrpSpPr>
            <p:nvPr/>
          </p:nvGrpSpPr>
          <p:grpSpPr bwMode="auto">
            <a:xfrm>
              <a:off x="4103" y="1617"/>
              <a:ext cx="230" cy="682"/>
              <a:chOff x="1132" y="2584"/>
              <a:chExt cx="1440" cy="3600"/>
            </a:xfrm>
          </p:grpSpPr>
          <p:sp>
            <p:nvSpPr>
              <p:cNvPr id="47119" name="Oval 30"/>
              <p:cNvSpPr>
                <a:spLocks noChangeArrowheads="1"/>
              </p:cNvSpPr>
              <p:nvPr/>
            </p:nvSpPr>
            <p:spPr bwMode="auto">
              <a:xfrm>
                <a:off x="1420" y="2584"/>
                <a:ext cx="864" cy="864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30000"/>
                  </a:spcBef>
                  <a:buClr>
                    <a:schemeClr val="bg2"/>
                  </a:buClr>
                  <a:buSzPct val="7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30000"/>
                  </a:spcBef>
                  <a:buClr>
                    <a:schemeClr val="accent2"/>
                  </a:buClr>
                  <a:buSzPct val="80000"/>
                  <a:buFont typeface="Wingdings" panose="05000000000000000000" pitchFamily="2" charset="2"/>
                  <a:buChar char="¨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30000"/>
                  </a:spcBef>
                  <a:buClr>
                    <a:schemeClr val="bg2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3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¨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30000"/>
                  </a:spcBef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30000"/>
                  </a:spcBef>
                  <a:spcAft>
                    <a:spcPct val="0"/>
                  </a:spcAft>
                  <a:buClr>
                    <a:schemeClr val="bg2"/>
                  </a:buClr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/>
              </a:p>
            </p:txBody>
          </p:sp>
          <p:sp>
            <p:nvSpPr>
              <p:cNvPr id="47120" name="Line 31"/>
              <p:cNvSpPr>
                <a:spLocks noChangeShapeType="1"/>
              </p:cNvSpPr>
              <p:nvPr/>
            </p:nvSpPr>
            <p:spPr bwMode="auto">
              <a:xfrm>
                <a:off x="1852" y="3448"/>
                <a:ext cx="0" cy="172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1" name="Line 32"/>
              <p:cNvSpPr>
                <a:spLocks noChangeShapeType="1"/>
              </p:cNvSpPr>
              <p:nvPr/>
            </p:nvSpPr>
            <p:spPr bwMode="auto">
              <a:xfrm flipH="1">
                <a:off x="1852" y="3880"/>
                <a:ext cx="720" cy="1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2" name="Line 33"/>
              <p:cNvSpPr>
                <a:spLocks noChangeShapeType="1"/>
              </p:cNvSpPr>
              <p:nvPr/>
            </p:nvSpPr>
            <p:spPr bwMode="auto">
              <a:xfrm flipH="1" flipV="1">
                <a:off x="1132" y="3880"/>
                <a:ext cx="720" cy="14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3" name="Line 34"/>
              <p:cNvSpPr>
                <a:spLocks noChangeShapeType="1"/>
              </p:cNvSpPr>
              <p:nvPr/>
            </p:nvSpPr>
            <p:spPr bwMode="auto">
              <a:xfrm>
                <a:off x="1852" y="5032"/>
                <a:ext cx="576" cy="115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124" name="Line 35"/>
              <p:cNvSpPr>
                <a:spLocks noChangeShapeType="1"/>
              </p:cNvSpPr>
              <p:nvPr/>
            </p:nvSpPr>
            <p:spPr bwMode="auto">
              <a:xfrm flipH="1">
                <a:off x="1276" y="5032"/>
                <a:ext cx="576" cy="115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1" name="Group 36"/>
          <p:cNvGrpSpPr>
            <a:grpSpLocks/>
          </p:cNvGrpSpPr>
          <p:nvPr/>
        </p:nvGrpSpPr>
        <p:grpSpPr bwMode="auto">
          <a:xfrm>
            <a:off x="4341813" y="4497388"/>
            <a:ext cx="1371600" cy="1163637"/>
            <a:chOff x="2735" y="3299"/>
            <a:chExt cx="864" cy="733"/>
          </a:xfrm>
        </p:grpSpPr>
        <p:sp>
          <p:nvSpPr>
            <p:cNvPr id="47115" name="Text Box 37"/>
            <p:cNvSpPr txBox="1">
              <a:spLocks noChangeArrowheads="1"/>
            </p:cNvSpPr>
            <p:nvPr/>
          </p:nvSpPr>
          <p:spPr bwMode="auto">
            <a:xfrm>
              <a:off x="2735" y="3749"/>
              <a:ext cx="864" cy="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cmpd="thickTh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ts val="1200"/>
                </a:spcBef>
                <a:buClrTx/>
                <a:buSzTx/>
                <a:buFontTx/>
                <a:buNone/>
              </a:pPr>
              <a:r>
                <a:rPr lang="en-US" altLang="en-US" sz="1400"/>
                <a:t>Manage Stamp Inventory</a:t>
              </a:r>
            </a:p>
          </p:txBody>
        </p:sp>
        <p:sp>
          <p:nvSpPr>
            <p:cNvPr id="47116" name="Oval 38"/>
            <p:cNvSpPr>
              <a:spLocks noChangeArrowheads="1"/>
            </p:cNvSpPr>
            <p:nvPr/>
          </p:nvSpPr>
          <p:spPr bwMode="auto">
            <a:xfrm>
              <a:off x="2735" y="3299"/>
              <a:ext cx="795" cy="38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3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3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3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283834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Example Use Case description document</a:t>
            </a:r>
          </a:p>
        </p:txBody>
      </p:sp>
      <p:graphicFrame>
        <p:nvGraphicFramePr>
          <p:cNvPr id="622627" name="Group 35"/>
          <p:cNvGraphicFramePr>
            <a:graphicFrameLocks noGrp="1"/>
          </p:cNvGraphicFramePr>
          <p:nvPr/>
        </p:nvGraphicFramePr>
        <p:xfrm>
          <a:off x="519113" y="1125538"/>
          <a:ext cx="8229600" cy="5473952"/>
        </p:xfrm>
        <a:graphic>
          <a:graphicData uri="http://schemas.openxmlformats.org/drawingml/2006/table">
            <a:tbl>
              <a:tblPr/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4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1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Name:</a:t>
                      </a:r>
                      <a:endParaRPr kumimoji="0" lang="en-A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Buy Stamps</a:t>
                      </a:r>
                      <a:endParaRPr kumimoji="0" lang="en-A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Actor:</a:t>
                      </a:r>
                      <a:endParaRPr kumimoji="0" lang="en-A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Customer/Postal Worker</a:t>
                      </a:r>
                      <a:endParaRPr kumimoji="0" lang="en-A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Description:</a:t>
                      </a:r>
                      <a:endParaRPr kumimoji="0" lang="en-A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This use case describes the process used to buy stamps at the post office</a:t>
                      </a:r>
                      <a:endParaRPr kumimoji="0" lang="en-A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3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Successful Completion</a:t>
                      </a:r>
                      <a:endParaRPr kumimoji="0" lang="en-A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Customer requests stamps</a:t>
                      </a:r>
                      <a:endParaRPr kumimoji="0" lang="en-A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Postal Worker checks on availability of stamps</a:t>
                      </a:r>
                      <a:endParaRPr kumimoji="0" lang="en-A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Stamps are available and customer pays fee</a:t>
                      </a:r>
                      <a:endParaRPr kumimoji="0" lang="en-A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Customer receives stamps and stock is adjusted</a:t>
                      </a:r>
                      <a:r>
                        <a:rPr kumimoji="0" lang="en-A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066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Alternative:</a:t>
                      </a:r>
                      <a:endParaRPr kumimoji="0" lang="en-A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Customer requests stamps</a:t>
                      </a:r>
                      <a:endParaRPr kumimoji="0" lang="en-A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Postal Worker checks on availability of stamps</a:t>
                      </a:r>
                      <a:endParaRPr kumimoji="0" lang="en-A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Stamps are not available and customer selects alternate stamps or no stamps</a:t>
                      </a:r>
                      <a:endParaRPr kumimoji="0" lang="en-A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457200" marR="0" lvl="0" indent="-4572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A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Customer receives stamps and stock is adjusted (if alternate stamps selected) or customer leaves with no stamps</a:t>
                      </a:r>
                      <a:r>
                        <a:rPr kumimoji="0" lang="en-A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Pre-condition:</a:t>
                      </a:r>
                      <a:endParaRPr kumimoji="0" lang="en-A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Customer wants to purchase stamps</a:t>
                      </a:r>
                      <a:endParaRPr kumimoji="0" lang="en-A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Post-Condition:</a:t>
                      </a:r>
                      <a:endParaRPr kumimoji="0" lang="en-AU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kumimoji="0" lang="en-AU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1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Assumptions:</a:t>
                      </a:r>
                      <a:endParaRPr kumimoji="0" lang="en-A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Customer has enough money</a:t>
                      </a:r>
                      <a:endParaRPr kumimoji="0" lang="en-AU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9184" name="Text Box 32"/>
          <p:cNvSpPr txBox="1">
            <a:spLocks noChangeArrowheads="1"/>
          </p:cNvSpPr>
          <p:nvPr/>
        </p:nvSpPr>
        <p:spPr bwMode="auto">
          <a:xfrm>
            <a:off x="2286000" y="5715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3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AU" altLang="en-US" sz="1800"/>
          </a:p>
        </p:txBody>
      </p:sp>
    </p:spTree>
    <p:extLst>
      <p:ext uri="{BB962C8B-B14F-4D97-AF65-F5344CB8AC3E}">
        <p14:creationId xmlns:p14="http://schemas.microsoft.com/office/powerpoint/2010/main" val="3492885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>
              <a:alpha val="67058"/>
            </a:schemeClr>
          </a:solidFill>
        </p:spPr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Example Use Case description document</a:t>
            </a:r>
          </a:p>
        </p:txBody>
      </p:sp>
      <p:sp>
        <p:nvSpPr>
          <p:cNvPr id="51203" name="Text Box 32"/>
          <p:cNvSpPr txBox="1">
            <a:spLocks noChangeArrowheads="1"/>
          </p:cNvSpPr>
          <p:nvPr/>
        </p:nvSpPr>
        <p:spPr bwMode="auto">
          <a:xfrm>
            <a:off x="2286000" y="5715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3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AU" altLang="en-US" sz="180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066800"/>
          <a:ext cx="7467600" cy="5481644"/>
        </p:xfrm>
        <a:graphic>
          <a:graphicData uri="http://schemas.openxmlformats.org/drawingml/2006/table">
            <a:tbl>
              <a:tblPr/>
              <a:tblGrid>
                <a:gridCol w="1289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4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3573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 dirty="0">
                          <a:latin typeface="Times New Roman"/>
                          <a:ea typeface="Times New Roman"/>
                        </a:rPr>
                        <a:t>Use Case Number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786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Use Case Name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786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Author/Source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73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Date of Creation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786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Precondition(s)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573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Successful Post Condition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786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Actors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786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Priority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573"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Related Use Cases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786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Flow of Events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786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Main Flow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786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User Action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 dirty="0">
                          <a:latin typeface="Times New Roman"/>
                          <a:ea typeface="Times New Roman"/>
                        </a:rPr>
                        <a:t>System Response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UA1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SR1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UA2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dirty="0">
                          <a:latin typeface="Times New Roman"/>
                          <a:ea typeface="Times New Roman"/>
                        </a:rPr>
                        <a:t>SR2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1786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 dirty="0">
                          <a:latin typeface="Times New Roman"/>
                          <a:ea typeface="Times New Roman"/>
                        </a:rPr>
                        <a:t>Alternative l: Title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786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User Action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 dirty="0">
                          <a:latin typeface="Times New Roman"/>
                          <a:ea typeface="Times New Roman"/>
                        </a:rPr>
                        <a:t>System Response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A1.UA1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A1.SR1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A1.UA2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A1.SR2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786">
                <a:tc grid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 dirty="0">
                          <a:latin typeface="Times New Roman"/>
                          <a:ea typeface="Times New Roman"/>
                        </a:rPr>
                        <a:t>Alternative 2: Title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786"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>
                          <a:latin typeface="Times New Roman"/>
                          <a:ea typeface="Times New Roman"/>
                        </a:rPr>
                        <a:t>User Action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 b="1" dirty="0">
                          <a:latin typeface="Times New Roman"/>
                          <a:ea typeface="Times New Roman"/>
                        </a:rPr>
                        <a:t>System Response 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A2.UA1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A2.SR1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A2.UA2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AU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AU" sz="1200">
                          <a:latin typeface="Times New Roman"/>
                          <a:ea typeface="Times New Roman"/>
                        </a:rPr>
                        <a:t>A2.SR2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52552" marR="525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72878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500063" y="6348413"/>
            <a:ext cx="2133600" cy="476250"/>
          </a:xfrm>
          <a:noFill/>
        </p:spPr>
        <p:txBody>
          <a:bodyPr/>
          <a:lstStyle/>
          <a:p>
            <a:fld id="{C0C8B421-C5DB-47F4-B77B-37E5A735045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Mid Term Exam Structure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186953"/>
              </p:ext>
            </p:extLst>
          </p:nvPr>
        </p:nvGraphicFramePr>
        <p:xfrm>
          <a:off x="914401" y="1752600"/>
          <a:ext cx="6400800" cy="3677920"/>
        </p:xfrm>
        <a:graphic>
          <a:graphicData uri="http://schemas.openxmlformats.org/drawingml/2006/table">
            <a:tbl>
              <a:tblPr/>
              <a:tblGrid>
                <a:gridCol w="1780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3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6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0">
                          <a:latin typeface="Times New Roman"/>
                          <a:ea typeface="Times New Roman"/>
                          <a:cs typeface="Arial"/>
                        </a:rPr>
                        <a:t>Question #</a:t>
                      </a:r>
                      <a:endParaRPr lang="en-US" sz="2400" b="1" kern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Maximum Marks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Given Marks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22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3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13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4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100</a:t>
                      </a:r>
                      <a:endParaRPr lang="en-US" sz="24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458200" cy="5410200"/>
          </a:xfrm>
        </p:spPr>
        <p:txBody>
          <a:bodyPr/>
          <a:lstStyle/>
          <a:p>
            <a:r>
              <a:rPr lang="en-US" sz="2400" b="1" dirty="0" smtClean="0"/>
              <a:t>Question 1</a:t>
            </a:r>
            <a:r>
              <a:rPr lang="en-US" sz="2400" dirty="0" smtClean="0"/>
              <a:t> [25 points, 1 point each] </a:t>
            </a:r>
            <a:r>
              <a:rPr lang="en-US" sz="2400" u="sng" dirty="0" smtClean="0"/>
              <a:t>Circle</a:t>
            </a:r>
            <a:r>
              <a:rPr lang="en-US" sz="2400" dirty="0" smtClean="0"/>
              <a:t> the letter (True/ False) for each of the following questions (Chapters 1, 2, 3, 4, Lecture Task and User Analysis, Home works and Class discussion)</a:t>
            </a:r>
          </a:p>
          <a:p>
            <a:r>
              <a:rPr lang="en-US" sz="2400" b="1" dirty="0" smtClean="0"/>
              <a:t>Question 2 </a:t>
            </a:r>
            <a:r>
              <a:rPr lang="en-US" sz="2400" b="1" dirty="0" smtClean="0"/>
              <a:t>[</a:t>
            </a:r>
            <a:r>
              <a:rPr lang="en-US" sz="2400" dirty="0" smtClean="0"/>
              <a:t>22 </a:t>
            </a:r>
            <a:r>
              <a:rPr lang="en-US" sz="2400" dirty="0" smtClean="0"/>
              <a:t>points, 2 points each] </a:t>
            </a:r>
            <a:r>
              <a:rPr lang="en-US" sz="2400" u="sng" dirty="0" smtClean="0"/>
              <a:t>Circle the letter</a:t>
            </a:r>
            <a:r>
              <a:rPr lang="en-US" sz="2400" dirty="0" smtClean="0"/>
              <a:t> of the </a:t>
            </a:r>
            <a:r>
              <a:rPr lang="en-US" sz="2400" b="1" i="1" dirty="0" smtClean="0"/>
              <a:t>correct</a:t>
            </a:r>
            <a:r>
              <a:rPr lang="en-US" sz="2400" dirty="0" smtClean="0"/>
              <a:t> answer of each of the following questions Chapters 1, 2, 3, 4, Lecture Task and User Analysis)</a:t>
            </a:r>
            <a:endParaRPr lang="en-US" sz="2400" b="1" dirty="0" smtClean="0"/>
          </a:p>
          <a:p>
            <a:r>
              <a:rPr lang="en-US" sz="2400" b="1" dirty="0" smtClean="0"/>
              <a:t>Question 3 </a:t>
            </a:r>
            <a:r>
              <a:rPr lang="en-US" sz="2400" dirty="0" smtClean="0"/>
              <a:t>[13 points] Chapters 1 and 2</a:t>
            </a:r>
          </a:p>
          <a:p>
            <a:r>
              <a:rPr lang="en-US" sz="2400" b="1" dirty="0" smtClean="0"/>
              <a:t>Question 4 </a:t>
            </a:r>
            <a:r>
              <a:rPr lang="en-US" sz="2400" dirty="0" smtClean="0"/>
              <a:t>[20 points] Chapters 1, 2, 4, Home works and Class discussion</a:t>
            </a:r>
          </a:p>
          <a:p>
            <a:r>
              <a:rPr lang="en-US" sz="2400" b="1" dirty="0" smtClean="0"/>
              <a:t>Question 5</a:t>
            </a:r>
            <a:r>
              <a:rPr lang="en-US" sz="2400" dirty="0" smtClean="0"/>
              <a:t> [30 points] Chapters </a:t>
            </a:r>
            <a:r>
              <a:rPr lang="en-US" sz="2400" dirty="0" smtClean="0"/>
              <a:t>4</a:t>
            </a:r>
            <a:r>
              <a:rPr lang="en-US" sz="2400" dirty="0" smtClean="0"/>
              <a:t>, Lecture Task and User Analysis, Home works and Class discussion 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839200" cy="685800"/>
          </a:xfrm>
        </p:spPr>
        <p:txBody>
          <a:bodyPr/>
          <a:lstStyle/>
          <a:p>
            <a:pPr eaLnBrk="1" hangingPunct="1"/>
            <a:r>
              <a:rPr lang="en-US" smtClean="0"/>
              <a:t>Exam structure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78A285B-EAF6-4875-9244-655E8EDEB115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8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0DBB13E-D912-4D42-AF40-BFA834CC61C3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Chapter 1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Usability of Interactive Systems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		Dr Mahmood Niazi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5A69530-19BE-45FF-B324-BBC8755CBAC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Objectives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382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Introduction to Usability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Requirements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Factors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Goals and Measures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Usability Motivations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Universal usability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B206E0B4-70CB-46E1-8103-6B90C1CE46C8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What is Usability? 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b="1" smtClean="0"/>
              <a:t>Usability</a:t>
            </a:r>
            <a:r>
              <a:rPr lang="en-US" sz="2400" smtClean="0"/>
              <a:t> is the ease of use and learnability of a human-made object such as software application, website, book, tool, process, or anything a human interacts with. </a:t>
            </a:r>
          </a:p>
          <a:p>
            <a:r>
              <a:rPr lang="en-US" sz="2400" smtClean="0"/>
              <a:t>Allowing intended users to accomplish their tasks in the best way possible. </a:t>
            </a:r>
          </a:p>
          <a:p>
            <a:r>
              <a:rPr lang="en-US" sz="2400" smtClean="0"/>
              <a:t>How well users can use the system’s functionality?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7537712-2FA2-4F05-81EF-EA0FFB94FF0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Why is usability important? 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smtClean="0"/>
              <a:t>From the user's perspective 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Usability can make the difference between performing a task accurately and completely or not, and enjoying the process or being frustrated. 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From the developer's perspective 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Usability is important because it can mean the difference between the success or failure of a system. 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From a management point of view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Software with poor usability can reduce the productivity of the workforce to a level of performance worse than without the system.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In all cases, lack of usability can cost time and effort, and can greatly determine the success or failure of a system. 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Given a choice, people will tend to buy systems that are more user-friendly.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CF74666-983E-48D4-BD10-6AA82DC77E84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► Usability Factors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86800" cy="5257800"/>
          </a:xfrm>
        </p:spPr>
        <p:txBody>
          <a:bodyPr/>
          <a:lstStyle/>
          <a:p>
            <a:pPr marL="609600" indent="-609600" eaLnBrk="1" hangingPunct="1"/>
            <a:r>
              <a:rPr lang="en-US" smtClean="0"/>
              <a:t>There are six factors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b="1" smtClean="0"/>
              <a:t>Fit for Use</a:t>
            </a:r>
            <a:r>
              <a:rPr lang="en-US" smtClean="0"/>
              <a:t> (support tasks what user wants)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b="1" smtClean="0"/>
              <a:t>Ease of learning</a:t>
            </a:r>
            <a:r>
              <a:rPr lang="en-US" smtClean="0"/>
              <a:t> (learn for various groups of users)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b="1" smtClean="0"/>
              <a:t>Task Efficiency</a:t>
            </a:r>
            <a:r>
              <a:rPr lang="en-US" smtClean="0"/>
              <a:t> (Quick tasks for frequent users)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b="1" smtClean="0"/>
              <a:t>Ease of Remembering</a:t>
            </a:r>
            <a:r>
              <a:rPr lang="en-US" smtClean="0"/>
              <a:t> (remember tasks for occasional users)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b="1" smtClean="0"/>
              <a:t>Subjective Satisfaction</a:t>
            </a:r>
            <a:r>
              <a:rPr lang="en-US" smtClean="0"/>
              <a:t> (how user will satisfy overall?)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en-US" b="1" smtClean="0"/>
              <a:t>Understandability</a:t>
            </a:r>
            <a:r>
              <a:rPr lang="en-US" smtClean="0"/>
              <a:t>  (understand what system or each individual module does?)</a:t>
            </a:r>
          </a:p>
          <a:p>
            <a:pPr marL="990600" lvl="1" indent="-533400" eaLnBrk="1" hangingPunct="1">
              <a:buFontTx/>
              <a:buNone/>
            </a:pPr>
            <a:endParaRPr lang="en-US" smtClean="0"/>
          </a:p>
          <a:p>
            <a:pPr marL="990600" lvl="1" indent="-533400" eaLnBrk="1" hangingPunct="1">
              <a:buFontTx/>
              <a:buNone/>
            </a:pPr>
            <a:endParaRPr lang="en-US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D214AAB-2664-4E9D-AEC0-E8C22534243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► Usability Measures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</a:pPr>
            <a:r>
              <a:rPr lang="en-US" sz="2400" smtClean="0"/>
              <a:t>The following usability measures lead more directly to practical evaluation: </a:t>
            </a:r>
          </a:p>
          <a:p>
            <a:pPr marL="838200" lvl="1" indent="-3810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000" i="1" smtClean="0"/>
              <a:t>Time to learn</a:t>
            </a:r>
            <a:r>
              <a:rPr lang="en-US" sz="2000" smtClean="0"/>
              <a:t> </a:t>
            </a:r>
            <a:br>
              <a:rPr lang="en-US" sz="2000" smtClean="0"/>
            </a:br>
            <a:r>
              <a:rPr lang="en-US" sz="2000" smtClean="0"/>
              <a:t>How long does it take for typical members of the community to learn actions relevant to a set of tasks? </a:t>
            </a:r>
          </a:p>
          <a:p>
            <a:pPr marL="838200" lvl="1" indent="-3810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000" i="1" smtClean="0"/>
              <a:t>Speed of performance</a:t>
            </a:r>
            <a:r>
              <a:rPr lang="en-US" sz="2000" smtClean="0"/>
              <a:t> </a:t>
            </a:r>
            <a:br>
              <a:rPr lang="en-US" sz="2000" smtClean="0"/>
            </a:br>
            <a:r>
              <a:rPr lang="en-US" sz="2000" smtClean="0"/>
              <a:t>How long does it take to carry out the benchmark tasks? </a:t>
            </a:r>
          </a:p>
          <a:p>
            <a:pPr marL="838200" lvl="1" indent="-3810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000" i="1" smtClean="0"/>
              <a:t>Rate of errors by users</a:t>
            </a:r>
            <a:r>
              <a:rPr lang="en-US" sz="2000" smtClean="0"/>
              <a:t> </a:t>
            </a:r>
            <a:br>
              <a:rPr lang="en-US" sz="2000" smtClean="0"/>
            </a:br>
            <a:r>
              <a:rPr lang="en-US" sz="2000" smtClean="0"/>
              <a:t>How many and what kinds of errors are made during benchmark tasks? </a:t>
            </a:r>
          </a:p>
          <a:p>
            <a:pPr marL="838200" lvl="1" indent="-3810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000" i="1" smtClean="0"/>
              <a:t>Retention over time</a:t>
            </a:r>
            <a:r>
              <a:rPr lang="en-US" sz="2000" smtClean="0"/>
              <a:t> </a:t>
            </a:r>
            <a:br>
              <a:rPr lang="en-US" sz="2000" smtClean="0"/>
            </a:br>
            <a:r>
              <a:rPr lang="en-US" sz="2000" smtClean="0"/>
              <a:t>How well do users maintain their knowledge after an hour, a day, or a week? Frequency of use and ease of learning help make for better user retention  </a:t>
            </a:r>
          </a:p>
          <a:p>
            <a:pPr marL="838200" lvl="1" indent="-3810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n-US" sz="2000" i="1" smtClean="0"/>
              <a:t>Subjective satisfaction</a:t>
            </a:r>
            <a:r>
              <a:rPr lang="en-US" sz="2000" smtClean="0"/>
              <a:t> </a:t>
            </a:r>
            <a:br>
              <a:rPr lang="en-US" sz="2000" smtClean="0"/>
            </a:br>
            <a:r>
              <a:rPr lang="en-US" sz="2000" smtClean="0"/>
              <a:t>How much did users like using various aspects of the interface? The answer can be ascertained by interviews, free-form comments and satisfaction scales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6013</TotalTime>
  <Words>1574</Words>
  <Application>Microsoft Office PowerPoint</Application>
  <PresentationFormat>On-screen Show (4:3)</PresentationFormat>
  <Paragraphs>318</Paragraphs>
  <Slides>37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MS Mincho</vt:lpstr>
      <vt:lpstr>ＭＳ Ｐゴシック</vt:lpstr>
      <vt:lpstr>Arial</vt:lpstr>
      <vt:lpstr>Calibri</vt:lpstr>
      <vt:lpstr>Times New Roman</vt:lpstr>
      <vt:lpstr>Wingdings</vt:lpstr>
      <vt:lpstr>Pixel</vt:lpstr>
      <vt:lpstr>Revision for midterm and exam structure</vt:lpstr>
      <vt:lpstr>Course Objectives</vt:lpstr>
      <vt:lpstr> Relationship of Course Learning Outcomes  </vt:lpstr>
      <vt:lpstr>Chapter 1</vt:lpstr>
      <vt:lpstr>Objectives</vt:lpstr>
      <vt:lpstr>What is Usability? </vt:lpstr>
      <vt:lpstr>Why is usability important? </vt:lpstr>
      <vt:lpstr>► Usability Factors</vt:lpstr>
      <vt:lpstr>► Usability Measures</vt:lpstr>
      <vt:lpstr>Universal Usability</vt:lpstr>
      <vt:lpstr>Chapter 2</vt:lpstr>
      <vt:lpstr>Guidelines</vt:lpstr>
      <vt:lpstr>PowerPoint Presentation</vt:lpstr>
      <vt:lpstr>Principles</vt:lpstr>
      <vt:lpstr>Chapter 3</vt:lpstr>
      <vt:lpstr>Outline</vt:lpstr>
      <vt:lpstr>The Four Pillars of Design</vt:lpstr>
      <vt:lpstr>Chapter 4</vt:lpstr>
      <vt:lpstr>Agenda</vt:lpstr>
      <vt:lpstr>Process of usability evaluation</vt:lpstr>
      <vt:lpstr>Evaluation strategy</vt:lpstr>
      <vt:lpstr>Evaluation plan</vt:lpstr>
      <vt:lpstr>► Expert Reviews</vt:lpstr>
      <vt:lpstr>Survey Instruments</vt:lpstr>
      <vt:lpstr>Task and User Analysis</vt:lpstr>
      <vt:lpstr>Objectives</vt:lpstr>
      <vt:lpstr>Relationship between goals, tasks, and actions</vt:lpstr>
      <vt:lpstr>Use Case modeling and documenting</vt:lpstr>
      <vt:lpstr>Use Case modeling and documenting</vt:lpstr>
      <vt:lpstr>Use Case modeling and documenting</vt:lpstr>
      <vt:lpstr>Use Case modeling and documenting</vt:lpstr>
      <vt:lpstr>Example Use Cases: Class activity</vt:lpstr>
      <vt:lpstr>Example Use Cases diagram</vt:lpstr>
      <vt:lpstr>Example Use Case description document</vt:lpstr>
      <vt:lpstr>Example Use Case description document</vt:lpstr>
      <vt:lpstr>Mid Term Exam Structure</vt:lpstr>
      <vt:lpstr>Exam 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</dc:creator>
  <cp:lastModifiedBy>Dr. Mahmood K. Niazi</cp:lastModifiedBy>
  <cp:revision>170</cp:revision>
  <dcterms:created xsi:type="dcterms:W3CDTF">2004-03-09T01:06:32Z</dcterms:created>
  <dcterms:modified xsi:type="dcterms:W3CDTF">2018-10-30T08:24:07Z</dcterms:modified>
</cp:coreProperties>
</file>